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91" r:id="rId3"/>
    <p:sldId id="257" r:id="rId4"/>
    <p:sldId id="401" r:id="rId5"/>
    <p:sldId id="321" r:id="rId6"/>
    <p:sldId id="415" r:id="rId7"/>
    <p:sldId id="322" r:id="rId8"/>
    <p:sldId id="344" r:id="rId9"/>
    <p:sldId id="353" r:id="rId10"/>
    <p:sldId id="402" r:id="rId11"/>
    <p:sldId id="258" r:id="rId12"/>
    <p:sldId id="262" r:id="rId13"/>
    <p:sldId id="263" r:id="rId14"/>
    <p:sldId id="259" r:id="rId15"/>
    <p:sldId id="265" r:id="rId16"/>
    <p:sldId id="358" r:id="rId17"/>
    <p:sldId id="270" r:id="rId18"/>
    <p:sldId id="359" r:id="rId19"/>
    <p:sldId id="360" r:id="rId20"/>
    <p:sldId id="335" r:id="rId21"/>
    <p:sldId id="272" r:id="rId22"/>
    <p:sldId id="275" r:id="rId23"/>
    <p:sldId id="337" r:id="rId24"/>
    <p:sldId id="343" r:id="rId25"/>
    <p:sldId id="276" r:id="rId26"/>
    <p:sldId id="340" r:id="rId27"/>
    <p:sldId id="277" r:id="rId28"/>
    <p:sldId id="280" r:id="rId29"/>
    <p:sldId id="338" r:id="rId30"/>
    <p:sldId id="390" r:id="rId31"/>
    <p:sldId id="279" r:id="rId32"/>
    <p:sldId id="341" r:id="rId33"/>
    <p:sldId id="412" r:id="rId34"/>
    <p:sldId id="413" r:id="rId35"/>
    <p:sldId id="383" r:id="rId36"/>
    <p:sldId id="403" r:id="rId37"/>
    <p:sldId id="326" r:id="rId38"/>
    <p:sldId id="404" r:id="rId39"/>
    <p:sldId id="414" r:id="rId40"/>
    <p:sldId id="329" r:id="rId41"/>
    <p:sldId id="333" r:id="rId42"/>
    <p:sldId id="408" r:id="rId43"/>
    <p:sldId id="410" r:id="rId44"/>
    <p:sldId id="409" r:id="rId45"/>
    <p:sldId id="411" r:id="rId46"/>
    <p:sldId id="384" r:id="rId47"/>
    <p:sldId id="388" r:id="rId48"/>
    <p:sldId id="405" r:id="rId49"/>
    <p:sldId id="406" r:id="rId50"/>
    <p:sldId id="407" r:id="rId51"/>
    <p:sldId id="349" r:id="rId52"/>
    <p:sldId id="330" r:id="rId53"/>
    <p:sldId id="392" r:id="rId54"/>
    <p:sldId id="356" r:id="rId5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97722" autoAdjust="0"/>
  </p:normalViewPr>
  <p:slideViewPr>
    <p:cSldViewPr snapToGrid="0">
      <p:cViewPr varScale="1">
        <p:scale>
          <a:sx n="108" d="100"/>
          <a:sy n="108" d="100"/>
        </p:scale>
        <p:origin x="177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67453-2A7C-4D67-B51D-4396BF583A72}" type="datetimeFigureOut">
              <a:rPr lang="ru-RU" smtClean="0"/>
              <a:t>19.11.2020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290A5-8144-4BD2-B0C3-45FF0C6BAD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91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19.11.2020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0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19.11.2020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675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19.11.2020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152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19.11.2020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6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19.11.2020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85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19.11.2020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18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19.11.2020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87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19.11.2020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293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19.11.2020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00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19.11.2020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225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19.11.2020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54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3B7CF-BA82-4DE0-B156-86F04ED0CDBF}" type="datetimeFigureOut">
              <a:rPr lang="ru-RU" smtClean="0"/>
              <a:t>19.11.2020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130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ranscranial.github.io/keras-js/#/" TargetMode="External"/><Relationship Id="rId4" Type="http://schemas.openxmlformats.org/officeDocument/2006/relationships/hyperlink" Target="https://www.cs.cmu.edu/~aharley/vis/conv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ranscranial.github.io/keras-js/#/" TargetMode="External"/><Relationship Id="rId4" Type="http://schemas.openxmlformats.org/officeDocument/2006/relationships/hyperlink" Target="https://www.cs.cmu.edu/~aharley/vis/conv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1990292"/>
          </a:xfrm>
        </p:spPr>
        <p:txBody>
          <a:bodyPr>
            <a:normAutofit/>
          </a:bodyPr>
          <a:lstStyle/>
          <a:p>
            <a:r>
              <a:rPr lang="ru-RU" b="1" dirty="0" err="1"/>
              <a:t>Сверточные</a:t>
            </a:r>
            <a:r>
              <a:rPr lang="ru-RU" b="1" dirty="0"/>
              <a:t> нейронные сети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 Лекция 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Основы нейронных сетей.</a:t>
            </a:r>
            <a:br>
              <a:rPr lang="ru-RU" sz="2800" b="1" dirty="0">
                <a:solidFill>
                  <a:schemeClr val="bg1">
                    <a:lumMod val="50000"/>
                  </a:schemeClr>
                </a:solidFill>
              </a:rPr>
            </a:b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0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49" y="365127"/>
            <a:ext cx="8031461" cy="727074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Сверточные нейронные сети. Общая структура</a:t>
            </a:r>
          </a:p>
        </p:txBody>
      </p:sp>
      <p:pic>
        <p:nvPicPr>
          <p:cNvPr id="4098" name="Picture 2" descr="Ð Ð¸ÑÑÐ½Ð¾Ðº 5. - ÐÐ±ÑÐ°Ð±Ð¾ÑÐºÐ° Ð¸Ð·Ð¾Ð±ÑÐ°Ð¶ÐµÐ½Ð¸Ñ ÑÐ»Ð¾ÑÐ¼Ð¸ CN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491" y="2912514"/>
            <a:ext cx="6588525" cy="32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habrastorage.org/webt/4r/8-/t4/4r8-t4d26oc1pw5tt3pd373qa2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66" y="1194781"/>
            <a:ext cx="6006917" cy="163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415" y="1571789"/>
            <a:ext cx="244355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</a:t>
            </a:r>
            <a:r>
              <a:rPr lang="ru-RU" dirty="0"/>
              <a:t>вида слоев:</a:t>
            </a:r>
          </a:p>
          <a:p>
            <a:r>
              <a:rPr lang="ru-RU" b="1" dirty="0"/>
              <a:t>Сверточные</a:t>
            </a:r>
          </a:p>
          <a:p>
            <a:r>
              <a:rPr lang="en-US" dirty="0"/>
              <a:t>(conv)</a:t>
            </a:r>
            <a:r>
              <a:rPr lang="ru-RU" dirty="0"/>
              <a:t> – свертка </a:t>
            </a:r>
            <a:br>
              <a:rPr lang="ru-RU" dirty="0"/>
            </a:br>
            <a:r>
              <a:rPr lang="ru-RU" dirty="0"/>
              <a:t>с функцией активации.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Pool </a:t>
            </a:r>
            <a:r>
              <a:rPr lang="en-US" dirty="0"/>
              <a:t>– </a:t>
            </a:r>
            <a:r>
              <a:rPr lang="ru-RU" dirty="0"/>
              <a:t>снижение</a:t>
            </a:r>
          </a:p>
          <a:p>
            <a:r>
              <a:rPr lang="ru-RU" dirty="0"/>
              <a:t>Размерности</a:t>
            </a:r>
          </a:p>
          <a:p>
            <a:r>
              <a:rPr lang="ru-RU" dirty="0"/>
              <a:t>(</a:t>
            </a:r>
            <a:r>
              <a:rPr lang="ru-RU" b="1" dirty="0" err="1"/>
              <a:t>субдискретизация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b="1" dirty="0" err="1"/>
              <a:t>Полоносвязные</a:t>
            </a:r>
            <a:endParaRPr lang="ru-RU" b="1" dirty="0"/>
          </a:p>
          <a:p>
            <a:r>
              <a:rPr lang="en-US" dirty="0"/>
              <a:t>(FC) – </a:t>
            </a:r>
            <a:r>
              <a:rPr lang="ru-RU" dirty="0"/>
              <a:t>обычная </a:t>
            </a:r>
          </a:p>
          <a:p>
            <a:r>
              <a:rPr lang="ru-RU" dirty="0"/>
              <a:t>сеть для </a:t>
            </a:r>
            <a:br>
              <a:rPr lang="ru-RU" dirty="0"/>
            </a:br>
            <a:r>
              <a:rPr lang="ru-RU" dirty="0"/>
              <a:t>классификации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54758" y="6114278"/>
            <a:ext cx="76226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См. как работает сеть по ссылке: </a:t>
            </a:r>
            <a:r>
              <a:rPr lang="ru-RU" dirty="0">
                <a:hlinkClick r:id="rId4"/>
              </a:rPr>
              <a:t>https://www.cs.cmu.edu/~aharley/vis/conv/</a:t>
            </a:r>
            <a:endParaRPr lang="en-US" dirty="0"/>
          </a:p>
          <a:p>
            <a:r>
              <a:rPr lang="ru-RU" dirty="0"/>
              <a:t>И  также тут </a:t>
            </a:r>
            <a:r>
              <a:rPr lang="en-US" dirty="0"/>
              <a:t>here </a:t>
            </a:r>
            <a:r>
              <a:rPr lang="en-US" dirty="0">
                <a:hlinkClick r:id="rId5"/>
              </a:rPr>
              <a:t>https://transcranial.github.io/keras-js/#/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8441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27074"/>
          </a:xfrm>
        </p:spPr>
        <p:txBody>
          <a:bodyPr>
            <a:normAutofit/>
          </a:bodyPr>
          <a:lstStyle/>
          <a:p>
            <a:r>
              <a:rPr lang="ru-RU" sz="3200" b="1" dirty="0"/>
              <a:t>Сверточные нейронные сети.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04825" y="939800"/>
                <a:ext cx="8010525" cy="5564695"/>
              </a:xfrm>
            </p:spPr>
            <p:txBody>
              <a:bodyPr>
                <a:normAutofit/>
              </a:bodyPr>
              <a:lstStyle/>
              <a:p>
                <a:r>
                  <a:rPr lang="ru-RU" sz="2000" b="1" dirty="0"/>
                  <a:t>Принцип работы сверточных</a:t>
                </a:r>
                <a:r>
                  <a:rPr lang="en-US" sz="2000" b="1" dirty="0"/>
                  <a:t> </a:t>
                </a:r>
                <a:r>
                  <a:rPr lang="ru-RU" sz="2000" b="1" dirty="0"/>
                  <a:t>сетей – операция двумерной свертки</a:t>
                </a:r>
                <a:r>
                  <a:rPr lang="ru-RU" sz="2000" dirty="0"/>
                  <a:t>. </a:t>
                </a:r>
              </a:p>
              <a:p>
                <a:endParaRPr lang="ru-RU" sz="500" dirty="0"/>
              </a:p>
              <a:p>
                <a:endParaRPr lang="ru-RU" sz="800" dirty="0"/>
              </a:p>
              <a:p>
                <a:endParaRPr lang="ru-RU" sz="1000" dirty="0"/>
              </a:p>
              <a:p>
                <a:r>
                  <a:rPr lang="ru-RU" sz="2000" dirty="0"/>
                  <a:t>где </a:t>
                </a:r>
                <a:r>
                  <a:rPr lang="en-US" sz="2000" dirty="0"/>
                  <a:t>I(</a:t>
                </a:r>
                <a:r>
                  <a:rPr lang="en-US" sz="2000" dirty="0" err="1"/>
                  <a:t>n,m</a:t>
                </a:r>
                <a:r>
                  <a:rPr lang="en-US" sz="2000" dirty="0"/>
                  <a:t>) – </a:t>
                </a:r>
                <a:r>
                  <a:rPr lang="ru-RU" sz="2000" dirty="0"/>
                  <a:t>входное изображение, </a:t>
                </a:r>
                <a:r>
                  <a:rPr lang="en-US" sz="2000" dirty="0"/>
                  <a:t>K – </a:t>
                </a:r>
                <a:r>
                  <a:rPr lang="ru-RU" sz="2000" dirty="0"/>
                  <a:t>ядро свертки, число – результат </a:t>
                </a:r>
              </a:p>
              <a:p>
                <a:r>
                  <a:rPr lang="ru-RU" sz="2000" dirty="0"/>
                  <a:t>Свертка изображения с ядром представляет собой операцию, в которой ядро (размерность меньше изображения) шаг за шагом по изображению (напр. справа на лево и сверху в низ) ряд за рядом.</a:t>
                </a:r>
              </a:p>
              <a:p>
                <a:r>
                  <a:rPr lang="ru-RU" sz="2000" dirty="0"/>
                  <a:t>Каждая свертка представляет собой сумму поэлементных произведений элементов ядра свертки с элементами выделенной на изображении матрицы.</a:t>
                </a:r>
              </a:p>
              <a:p>
                <a:r>
                  <a:rPr lang="ru-RU" sz="2000" dirty="0"/>
                  <a:t>В примере каждый результат –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𝑎𝑤</m:t>
                    </m:r>
                    <m:r>
                      <a:rPr lang="en-US" sz="2000" b="0" i="1" smtClean="0">
                        <a:latin typeface="Cambria Math"/>
                      </a:rPr>
                      <m:t>+</m:t>
                    </m:r>
                    <m:r>
                      <a:rPr lang="en-US" sz="2000" b="0" i="1" smtClean="0">
                        <a:latin typeface="Cambria Math"/>
                      </a:rPr>
                      <m:t>𝑏𝑥</m:t>
                    </m:r>
                    <m:r>
                      <a:rPr lang="en-US" sz="2000" b="0" i="1" smtClean="0">
                        <a:latin typeface="Cambria Math"/>
                      </a:rPr>
                      <m:t>+</m:t>
                    </m:r>
                    <m:r>
                      <a:rPr lang="en-US" sz="2000" b="0" i="1" smtClean="0">
                        <a:latin typeface="Cambria Math"/>
                      </a:rPr>
                      <m:t>𝑒𝑦</m:t>
                    </m:r>
                    <m:r>
                      <a:rPr lang="en-US" sz="2000" b="0" i="1" smtClean="0">
                        <a:latin typeface="Cambria Math"/>
                      </a:rPr>
                      <m:t>+</m:t>
                    </m:r>
                    <m:r>
                      <a:rPr lang="en-US" sz="2000" b="0" i="1" smtClean="0">
                        <a:latin typeface="Cambria Math"/>
                      </a:rPr>
                      <m:t>𝑓𝑧</m:t>
                    </m:r>
                    <m:r>
                      <a:rPr lang="en-US" sz="20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=…, </m:t>
                    </m:r>
                  </m:oMath>
                </a14:m>
                <a:r>
                  <a:rPr lang="ru-RU" sz="2000" b="0" i="0" dirty="0">
                    <a:latin typeface="+mj-lt"/>
                  </a:rPr>
                  <a:t>и т.д.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825" y="939800"/>
                <a:ext cx="8010525" cy="5564695"/>
              </a:xfrm>
              <a:blipFill rotWithShape="1">
                <a:blip r:embed="rId2"/>
                <a:stretch>
                  <a:fillRect l="-685" t="-1095" r="-5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754" y="1322012"/>
            <a:ext cx="5626011" cy="735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130" y="4234745"/>
            <a:ext cx="2221634" cy="207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598602" y="5513298"/>
                <a:ext cx="5566528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Каждый результат обрабатывается функцией</a:t>
                </a:r>
                <a:r>
                  <a:rPr lang="en-US" dirty="0"/>
                  <a:t> </a:t>
                </a:r>
                <a:r>
                  <a:rPr lang="ru-RU" dirty="0"/>
                  <a:t> активации – получают признак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sz="1600" dirty="0"/>
                  <a:t>Чаще всего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ru-RU" sz="1600" dirty="0"/>
                  <a:t> – </a:t>
                </a:r>
                <a:r>
                  <a:rPr lang="en-US" sz="1600" dirty="0" err="1"/>
                  <a:t>ReLU</a:t>
                </a:r>
                <a:r>
                  <a:rPr lang="en-US" sz="1600" dirty="0"/>
                  <a:t>, </a:t>
                </a:r>
                <a:r>
                  <a:rPr lang="ru-RU" sz="1600" dirty="0"/>
                  <a:t>но иногда и </a:t>
                </a:r>
                <a:r>
                  <a:rPr lang="ru-RU" sz="1600" dirty="0" err="1"/>
                  <a:t>сигмоид</a:t>
                </a:r>
                <a:r>
                  <a:rPr lang="ru-RU" sz="1600" dirty="0"/>
                  <a:t> или </a:t>
                </a:r>
                <a:r>
                  <a:rPr lang="en-US" sz="1600" dirty="0" err="1"/>
                  <a:t>tanh</a:t>
                </a:r>
                <a:endParaRPr lang="en-US" sz="16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02" y="5513298"/>
                <a:ext cx="5566528" cy="892552"/>
              </a:xfrm>
              <a:prstGeom prst="rect">
                <a:avLst/>
              </a:prstGeom>
              <a:blipFill rotWithShape="0">
                <a:blip r:embed="rId5"/>
                <a:stretch>
                  <a:fillRect l="-876" t="-3401" b="-74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901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5353" y="365127"/>
            <a:ext cx="8455843" cy="727074"/>
          </a:xfrm>
        </p:spPr>
        <p:txBody>
          <a:bodyPr>
            <a:normAutofit/>
          </a:bodyPr>
          <a:lstStyle/>
          <a:p>
            <a:r>
              <a:rPr lang="ru-RU" sz="2800" b="1" dirty="0"/>
              <a:t>Сверточные нейронные сети. Особенности свертки.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4841" y="939800"/>
            <a:ext cx="8715867" cy="5237163"/>
          </a:xfrm>
        </p:spPr>
        <p:txBody>
          <a:bodyPr>
            <a:normAutofit/>
          </a:bodyPr>
          <a:lstStyle/>
          <a:p>
            <a:r>
              <a:rPr lang="ru-RU" sz="2000" b="1" dirty="0"/>
              <a:t>свертка сохраняет структуру входа (порядок в одномерном случае, взаимное расположение пикселов в двумерном и т. Д.)</a:t>
            </a:r>
          </a:p>
          <a:p>
            <a:pPr lvl="1"/>
            <a:r>
              <a:rPr lang="ru-RU" sz="1800" dirty="0"/>
              <a:t>применяется к каждому участку входных данных в отдельности;</a:t>
            </a:r>
          </a:p>
          <a:p>
            <a:r>
              <a:rPr lang="ru-RU" sz="2000" b="1" dirty="0"/>
              <a:t>операция свертки обладает свойством разреженности, </a:t>
            </a:r>
          </a:p>
          <a:p>
            <a:pPr lvl="1"/>
            <a:r>
              <a:rPr lang="ru-RU" sz="1800" dirty="0"/>
              <a:t>значение каждого нейрона очередного слоя зависит только от небольшой доли входных нейронов (а, например, в </a:t>
            </a:r>
            <a:r>
              <a:rPr lang="ru-RU" sz="1800" dirty="0" err="1"/>
              <a:t>полносвязной</a:t>
            </a:r>
            <a:r>
              <a:rPr lang="ru-RU" sz="1800" dirty="0"/>
              <a:t> нейронной сети каждый нейрон зависел бы от всех нейронов предыдущего слоя);</a:t>
            </a:r>
          </a:p>
          <a:p>
            <a:r>
              <a:rPr lang="ru-RU" sz="2000" b="1" dirty="0"/>
              <a:t>свертка многократно </a:t>
            </a:r>
            <a:r>
              <a:rPr lang="ru-RU" sz="2000" b="1" dirty="0" err="1"/>
              <a:t>переиспользует</a:t>
            </a:r>
            <a:r>
              <a:rPr lang="ru-RU" sz="2000" b="1" dirty="0"/>
              <a:t> одни и те же веса</a:t>
            </a:r>
          </a:p>
          <a:p>
            <a:pPr lvl="1"/>
            <a:r>
              <a:rPr lang="ru-RU" sz="1800" dirty="0"/>
              <a:t>Одни и те же ядра повторно применяются к различным участкам входа.</a:t>
            </a:r>
          </a:p>
          <a:p>
            <a:r>
              <a:rPr lang="ru-RU" sz="2000" b="1" dirty="0"/>
              <a:t>Прохождение сети можно сравнить со скользящим окном.</a:t>
            </a:r>
          </a:p>
          <a:p>
            <a:r>
              <a:rPr lang="ru-RU" sz="2000" dirty="0"/>
              <a:t>Шаг скользящего окна </a:t>
            </a:r>
            <a:r>
              <a:rPr lang="en-US" sz="2000" dirty="0"/>
              <a:t>(stride) </a:t>
            </a:r>
            <a:r>
              <a:rPr lang="ru-RU" sz="2000" dirty="0"/>
              <a:t>не обязательно должен быть 1 пиксель.</a:t>
            </a:r>
          </a:p>
          <a:p>
            <a:endParaRPr lang="ru-RU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30" y="4716221"/>
            <a:ext cx="4632677" cy="166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2369" y="5090746"/>
            <a:ext cx="2789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По аналогии с биологией</a:t>
            </a:r>
          </a:p>
          <a:p>
            <a:r>
              <a:rPr lang="ru-RU" i="1" dirty="0"/>
              <a:t>значения ядра называют </a:t>
            </a:r>
          </a:p>
          <a:p>
            <a:r>
              <a:rPr lang="ru-RU" i="1" dirty="0"/>
              <a:t>рецептивным полем.</a:t>
            </a:r>
          </a:p>
        </p:txBody>
      </p:sp>
    </p:spTree>
    <p:extLst>
      <p:ext uri="{BB962C8B-B14F-4D97-AF65-F5344CB8AC3E}">
        <p14:creationId xmlns:p14="http://schemas.microsoft.com/office/powerpoint/2010/main" val="3651080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4507" y="213589"/>
            <a:ext cx="7886700" cy="727074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Сверточные нейронные сети. Карта признаков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26240" y="848330"/>
            <a:ext cx="8663233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Результат прохождения ядра – карта признаков.</a:t>
            </a:r>
          </a:p>
          <a:p>
            <a:pPr marL="719138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/>
              <a:t>Если проходить ядром только по изображению, то карта признаков имеет уменьшенную размерность </a:t>
            </a:r>
            <a:r>
              <a:rPr lang="en-US" dirty="0"/>
              <a:t>(</a:t>
            </a:r>
            <a:r>
              <a:rPr lang="en-US" b="1" dirty="0"/>
              <a:t>valid padding</a:t>
            </a:r>
            <a:r>
              <a:rPr lang="en-US" dirty="0"/>
              <a:t>)</a:t>
            </a:r>
            <a:r>
              <a:rPr lang="ru-RU" dirty="0"/>
              <a:t>.</a:t>
            </a:r>
          </a:p>
          <a:p>
            <a:pPr marL="719138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/>
              <a:t>Если ядром проходит за пределами изображения, то отсутствующие элементы заменяют нулями – </a:t>
            </a:r>
            <a:r>
              <a:rPr lang="en-US" dirty="0"/>
              <a:t>zero padding,</a:t>
            </a:r>
            <a:r>
              <a:rPr lang="ru-RU" dirty="0"/>
              <a:t> </a:t>
            </a:r>
            <a:r>
              <a:rPr lang="en-US" dirty="0"/>
              <a:t>mirror padding, nearest neighbors.</a:t>
            </a:r>
          </a:p>
          <a:p>
            <a:pPr marL="719138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/>
              <a:t>При этом размер карты будет = размеру изображения, если центр ядра всегда будет в пределах входных данных </a:t>
            </a:r>
            <a:r>
              <a:rPr lang="en-US" dirty="0"/>
              <a:t>(</a:t>
            </a:r>
            <a:r>
              <a:rPr lang="en-US" b="1" dirty="0"/>
              <a:t>same padding</a:t>
            </a:r>
            <a:r>
              <a:rPr lang="en-US" dirty="0"/>
              <a:t>)</a:t>
            </a:r>
            <a:r>
              <a:rPr lang="ru-RU" dirty="0"/>
              <a:t>.</a:t>
            </a:r>
            <a:endParaRPr lang="en-US" dirty="0"/>
          </a:p>
          <a:p>
            <a:pPr marL="719138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/>
              <a:t>Возможен вариант с расширением карты (размер карты будет больше размера изображения – </a:t>
            </a:r>
            <a:r>
              <a:rPr lang="en-US" b="1" dirty="0"/>
              <a:t>full padding</a:t>
            </a:r>
            <a:r>
              <a:rPr lang="en-US" dirty="0"/>
              <a:t>)</a:t>
            </a:r>
            <a:endParaRPr lang="ru-RU" dirty="0"/>
          </a:p>
          <a:p>
            <a:pPr marL="719138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/>
              <a:t>Карт может быть больше, чем одна – увеличение карт – повысится качество распознавания, но и повысится вычислительная сложность.</a:t>
            </a:r>
          </a:p>
          <a:p>
            <a:pPr marL="1176338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/>
              <a:t>Часто рекомендуют чтобы каждая карта предыдущего слоя была связана с двумя картами следующего слоя</a:t>
            </a:r>
          </a:p>
        </p:txBody>
      </p:sp>
      <p:pic>
        <p:nvPicPr>
          <p:cNvPr id="5122" name="Picture 2" descr="https://habrastorage.org/webt/rs/z8/ly/rsz8lyxtufyifb_jvfv82h7zq0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885" y="5003314"/>
            <a:ext cx="5212871" cy="165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98511" y="4818648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padding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989542" y="4818648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padding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139885" y="481864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 padding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8581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49" y="365127"/>
            <a:ext cx="8031461" cy="727074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Сверточные нейронные сети. </a:t>
            </a:r>
            <a:r>
              <a:rPr lang="en-US" sz="3200" b="1" dirty="0"/>
              <a:t>RGB </a:t>
            </a:r>
            <a:r>
              <a:rPr lang="ru-RU" sz="3200" b="1" dirty="0"/>
              <a:t>изображения</a:t>
            </a:r>
          </a:p>
        </p:txBody>
      </p:sp>
      <p:pic>
        <p:nvPicPr>
          <p:cNvPr id="2050" name="Picture 2" descr="https://proglib.io/wp-content/uploads/2018/06/6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970" y="2745438"/>
            <a:ext cx="2669342" cy="258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roglib.io/wp-content/uploads/2018/06/7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851" y="2136815"/>
            <a:ext cx="4000393" cy="147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828" y="4296754"/>
            <a:ext cx="3571589" cy="1296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670" y="3189725"/>
            <a:ext cx="3852610" cy="802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77" y="5703376"/>
            <a:ext cx="2872205" cy="91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02475" y="209910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Например, картинка 5х5 - это 125 чисел, </a:t>
            </a:r>
            <a:br>
              <a:rPr lang="ru-RU" dirty="0"/>
            </a:br>
            <a:r>
              <a:rPr lang="ru-RU" dirty="0"/>
              <a:t>(три канала  в </a:t>
            </a:r>
            <a:r>
              <a:rPr lang="en-US" dirty="0"/>
              <a:t>RGB </a:t>
            </a:r>
            <a:r>
              <a:rPr lang="ru-RU" dirty="0"/>
              <a:t>размером 5х5 каждый)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02475" y="953329"/>
            <a:ext cx="8521014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Основная идея </a:t>
            </a:r>
            <a:r>
              <a:rPr lang="ru-RU" sz="2000" dirty="0"/>
              <a:t>- представление входных данных как многомерные упорядоченные массивов – т.н. тензоров. </a:t>
            </a:r>
          </a:p>
          <a:p>
            <a:r>
              <a:rPr lang="ru-RU" sz="1900" i="1" dirty="0"/>
              <a:t>Изображение – массив пикселей, каждый имеет свои цвета– т.н. каналы</a:t>
            </a:r>
            <a:r>
              <a:rPr lang="en-US" sz="1900" i="1" dirty="0"/>
              <a:t>).</a:t>
            </a:r>
          </a:p>
        </p:txBody>
      </p:sp>
      <p:pic>
        <p:nvPicPr>
          <p:cNvPr id="2060" name="Picture 12" descr="https://proglib.io/wp-content/uploads/2018/06/5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86" y="5486560"/>
            <a:ext cx="4834443" cy="99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57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4433"/>
          </a:xfrm>
        </p:spPr>
        <p:txBody>
          <a:bodyPr>
            <a:normAutofit fontScale="90000"/>
          </a:bodyPr>
          <a:lstStyle/>
          <a:p>
            <a:r>
              <a:rPr lang="ru-RU" sz="2800" b="1" dirty="0"/>
              <a:t>Сверточные нейронные сети. </a:t>
            </a:r>
            <a:r>
              <a:rPr lang="ru-RU" sz="2800" b="1" dirty="0" err="1"/>
              <a:t>Субдискретизация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6816" y="829558"/>
            <a:ext cx="8672660" cy="5952242"/>
          </a:xfrm>
        </p:spPr>
        <p:txBody>
          <a:bodyPr>
            <a:normAutofit/>
          </a:bodyPr>
          <a:lstStyle/>
          <a:p>
            <a:r>
              <a:rPr lang="ru-RU" sz="2000" b="1" i="1" dirty="0" err="1"/>
              <a:t>субдискретизация</a:t>
            </a:r>
            <a:r>
              <a:rPr lang="ru-RU" sz="2000" i="1" dirty="0"/>
              <a:t> </a:t>
            </a:r>
            <a:r>
              <a:rPr lang="ru-RU" sz="2000" dirty="0"/>
              <a:t>(</a:t>
            </a:r>
            <a:r>
              <a:rPr lang="ru-RU" sz="2000" dirty="0" err="1"/>
              <a:t>pooling</a:t>
            </a:r>
            <a:r>
              <a:rPr lang="ru-RU" sz="2000" dirty="0"/>
              <a:t>; по-русски ее иногда называют еще операцией «</a:t>
            </a:r>
            <a:r>
              <a:rPr lang="ru-RU" sz="2000" dirty="0" err="1"/>
              <a:t>подвыборки</a:t>
            </a:r>
            <a:r>
              <a:rPr lang="ru-RU" sz="2000" dirty="0"/>
              <a:t>») – процедура снижения размерности выборки.</a:t>
            </a:r>
          </a:p>
          <a:p>
            <a:r>
              <a:rPr lang="ru-RU" sz="2000" dirty="0"/>
              <a:t>Смысл </a:t>
            </a:r>
            <a:r>
              <a:rPr lang="ru-RU" sz="2000" dirty="0" err="1"/>
              <a:t>субдискретизации</a:t>
            </a:r>
            <a:r>
              <a:rPr lang="ru-RU" sz="2000" dirty="0"/>
              <a:t> – обобщение признаков за счет потери информации об их положении. </a:t>
            </a:r>
          </a:p>
          <a:p>
            <a:pPr lvl="1"/>
            <a:r>
              <a:rPr lang="ru-RU" sz="1600" i="1" dirty="0"/>
              <a:t>изображения обладают свойством локальной </a:t>
            </a:r>
            <a:r>
              <a:rPr lang="ru-RU" sz="1600" i="1" dirty="0" err="1"/>
              <a:t>скоррелированности</a:t>
            </a:r>
            <a:r>
              <a:rPr lang="ru-RU" sz="1600" dirty="0" err="1"/>
              <a:t>пикселей</a:t>
            </a:r>
            <a:r>
              <a:rPr lang="ru-RU" sz="1600" dirty="0"/>
              <a:t> — соседние пиксели, как правило, не сильно отличаются друг от друга</a:t>
            </a:r>
          </a:p>
          <a:p>
            <a:pPr lvl="1"/>
            <a:r>
              <a:rPr lang="ru-RU" sz="1600" dirty="0"/>
              <a:t>В результате процедуры теряется часть информации, но  сеть становится более устойчивой к небольшим трансформациям изображения вроде сдвига или поворота.</a:t>
            </a:r>
            <a:endParaRPr lang="ru-RU" sz="4000" dirty="0"/>
          </a:p>
          <a:p>
            <a:r>
              <a:rPr lang="ru-RU" sz="2000" dirty="0"/>
              <a:t>Итог </a:t>
            </a:r>
            <a:r>
              <a:rPr lang="ru-RU" sz="2000" dirty="0" err="1"/>
              <a:t>субдискретизации</a:t>
            </a:r>
            <a:r>
              <a:rPr lang="ru-RU" sz="2000" dirty="0"/>
              <a:t> – снижение размерности.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1800" dirty="0" err="1"/>
              <a:t>Субдискретизации</a:t>
            </a:r>
            <a:r>
              <a:rPr lang="ru-RU" sz="1800" dirty="0"/>
              <a:t> – аналог фильтрации, при правильном выборе параметров </a:t>
            </a:r>
            <a:r>
              <a:rPr lang="ru-RU" sz="1800" dirty="0" err="1"/>
              <a:t>субдискретизация</a:t>
            </a:r>
            <a:r>
              <a:rPr lang="ru-RU" sz="1800" dirty="0"/>
              <a:t> помогает убрать ненужные </a:t>
            </a:r>
            <a:r>
              <a:rPr lang="ru-RU" sz="1800" dirty="0" err="1"/>
              <a:t>признакми</a:t>
            </a:r>
            <a:r>
              <a:rPr lang="ru-RU" sz="1800" dirty="0"/>
              <a:t> (напр. шумы.)</a:t>
            </a:r>
          </a:p>
          <a:p>
            <a:pPr marL="228600"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Параметр </a:t>
            </a:r>
            <a:r>
              <a:rPr lang="ru-RU" sz="2000" dirty="0" err="1"/>
              <a:t>судискретизации</a:t>
            </a:r>
            <a:r>
              <a:rPr lang="ru-RU" sz="2000" dirty="0"/>
              <a:t> – размер ядра</a:t>
            </a:r>
          </a:p>
          <a:p>
            <a:pPr marL="228600"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Методы </a:t>
            </a:r>
            <a:r>
              <a:rPr lang="ru-RU" sz="2000" dirty="0" err="1"/>
              <a:t>субдискретизации</a:t>
            </a:r>
            <a:r>
              <a:rPr lang="ru-RU" sz="2000" dirty="0"/>
              <a:t>: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1800" i="1" dirty="0"/>
              <a:t>По максимуму</a:t>
            </a:r>
            <a:r>
              <a:rPr lang="en-US" sz="1800" i="1" dirty="0"/>
              <a:t> (max pooling ) </a:t>
            </a:r>
            <a:r>
              <a:rPr lang="ru-RU" sz="1800" i="1" dirty="0"/>
              <a:t/>
            </a:r>
            <a:br>
              <a:rPr lang="ru-RU" sz="1800" i="1" dirty="0"/>
            </a:br>
            <a:r>
              <a:rPr lang="ru-RU" sz="1800" i="1" dirty="0"/>
              <a:t>		</a:t>
            </a:r>
            <a:r>
              <a:rPr lang="en-US" sz="1600" i="1" dirty="0"/>
              <a:t>– </a:t>
            </a:r>
            <a:r>
              <a:rPr lang="ru-RU" sz="1600" i="1" dirty="0"/>
              <a:t>наиболее распространена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1800" i="1" dirty="0"/>
              <a:t>По среднему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1800" i="1" dirty="0"/>
              <a:t>По медиане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1800" i="1" dirty="0"/>
              <a:t>Максимум из случайного набора пикселей 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endParaRPr lang="ru-RU" sz="1000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1800" dirty="0" err="1"/>
              <a:t>Судискретизация</a:t>
            </a:r>
            <a:r>
              <a:rPr lang="ru-RU" sz="1800" dirty="0"/>
              <a:t> возможна на каждом</a:t>
            </a:r>
            <a:r>
              <a:rPr lang="en-US" sz="1800" dirty="0"/>
              <a:t> RGB</a:t>
            </a:r>
            <a:r>
              <a:rPr lang="ru-RU" sz="1800" dirty="0"/>
              <a:t> канале.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endParaRPr lang="ru-RU" sz="18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5626955" y="4247618"/>
            <a:ext cx="22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</a:t>
            </a:r>
            <a:r>
              <a:rPr lang="en-US" dirty="0"/>
              <a:t>max pooling </a:t>
            </a:r>
            <a:endParaRPr lang="ru-RU" dirty="0"/>
          </a:p>
        </p:txBody>
      </p:sp>
      <p:pic>
        <p:nvPicPr>
          <p:cNvPr id="7172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241" y="4616950"/>
            <a:ext cx="3669127" cy="171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738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91492"/>
            <a:ext cx="6858000" cy="301119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Основные архитектуры </a:t>
            </a:r>
            <a:r>
              <a:rPr lang="ru-RU" dirty="0" err="1" smtClean="0"/>
              <a:t>сверточных</a:t>
            </a:r>
            <a:r>
              <a:rPr lang="ru-RU" dirty="0" smtClean="0"/>
              <a:t> сетей</a:t>
            </a:r>
            <a:r>
              <a:rPr lang="en-US" dirty="0" smtClean="0"/>
              <a:t> </a:t>
            </a:r>
            <a:r>
              <a:rPr lang="ru-RU" dirty="0" smtClean="0"/>
              <a:t>классификации.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62709" y="4664362"/>
            <a:ext cx="8204200" cy="181840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 Лекция – </a:t>
            </a:r>
            <a:r>
              <a:rPr lang="ru-RU" sz="2800" b="1" dirty="0" err="1">
                <a:solidFill>
                  <a:schemeClr val="bg1">
                    <a:lumMod val="50000"/>
                  </a:schemeClr>
                </a:solidFill>
              </a:rPr>
              <a:t>Сверточные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 нейронные сети. </a:t>
            </a:r>
            <a:br>
              <a:rPr lang="ru-RU" sz="28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Основы нейронных сетей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651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0677" y="829558"/>
            <a:ext cx="8748346" cy="5399792"/>
          </a:xfrm>
        </p:spPr>
        <p:txBody>
          <a:bodyPr>
            <a:noAutofit/>
          </a:bodyPr>
          <a:lstStyle/>
          <a:p>
            <a:r>
              <a:rPr lang="ru-RU" sz="1800" dirty="0"/>
              <a:t>Сеть, подобная разобранному примеру</a:t>
            </a:r>
          </a:p>
          <a:p>
            <a:r>
              <a:rPr lang="en-US" sz="1800" dirty="0"/>
              <a:t>Gradient-based learning applied to document recognition (1998)</a:t>
            </a:r>
            <a:r>
              <a:rPr lang="ru-RU" sz="1800" dirty="0"/>
              <a:t> </a:t>
            </a:r>
            <a:r>
              <a:rPr lang="en-US" sz="1800" dirty="0"/>
              <a:t>(</a:t>
            </a:r>
            <a:r>
              <a:rPr lang="en-US" sz="1800" b="1" dirty="0" err="1"/>
              <a:t>LeNet</a:t>
            </a:r>
            <a:r>
              <a:rPr lang="en-US" sz="1800" dirty="0"/>
              <a:t>)</a:t>
            </a:r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r>
              <a:rPr lang="ru-RU" sz="1800" dirty="0"/>
              <a:t>свертки 5 × 5 со сдвигом 1 и </a:t>
            </a:r>
            <a:r>
              <a:rPr lang="ru-RU" sz="1800" dirty="0" err="1"/>
              <a:t>пулинг</a:t>
            </a:r>
            <a:r>
              <a:rPr lang="ru-RU" sz="1800" dirty="0"/>
              <a:t> 2 × 2 со сдвигом 2.</a:t>
            </a:r>
          </a:p>
          <a:p>
            <a:r>
              <a:rPr lang="ru-RU" sz="2000" dirty="0"/>
              <a:t>Проблемы такой реализации сети заключаются в переобучении весов при слишком большом числе слоев.</a:t>
            </a:r>
          </a:p>
          <a:p>
            <a:r>
              <a:rPr lang="ru-RU" sz="2000" dirty="0"/>
              <a:t>Другая проблема поиск и подготовка больших разнородных, унифицированных  массивов данных и  работа с ними.</a:t>
            </a:r>
          </a:p>
          <a:p>
            <a:endParaRPr lang="ru-RU" sz="2000" dirty="0"/>
          </a:p>
        </p:txBody>
      </p:sp>
      <p:pic>
        <p:nvPicPr>
          <p:cNvPr id="1026" name="Picture 2" descr="https://habrastorage.org/files/b4d/075/b91/b4d075b91dcc419da0edd52f582f52a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00" y="1789162"/>
            <a:ext cx="6706549" cy="196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360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</a:t>
            </a:r>
            <a:r>
              <a:rPr lang="en-US" sz="2800" b="1" dirty="0"/>
              <a:t>. </a:t>
            </a:r>
            <a:r>
              <a:rPr lang="en-US" sz="2800" b="1" dirty="0" err="1"/>
              <a:t>AlexNet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0677" y="836237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ImageNet</a:t>
            </a:r>
            <a:r>
              <a:rPr lang="en-US" sz="1800" dirty="0"/>
              <a:t> Classification with Deep Convolutional Neural Networks (2012)(</a:t>
            </a:r>
            <a:r>
              <a:rPr lang="en-US" sz="1800" b="1" dirty="0" err="1"/>
              <a:t>AlexNet</a:t>
            </a:r>
            <a:r>
              <a:rPr lang="en-US" sz="1800" dirty="0"/>
              <a:t>)</a:t>
            </a: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Глубокое обучение = модель + теория обучения + большие данные + </a:t>
            </a:r>
            <a:r>
              <a:rPr lang="ru-RU" sz="1800" i="1" dirty="0"/>
              <a:t>железо</a:t>
            </a:r>
            <a:r>
              <a:rPr lang="ru-RU" sz="1800" dirty="0"/>
              <a:t>. </a:t>
            </a:r>
            <a:br>
              <a:rPr lang="ru-RU" sz="1800" dirty="0"/>
            </a:br>
            <a:r>
              <a:rPr lang="ru-RU" sz="1800" dirty="0"/>
              <a:t>GPU позволило значительно увеличить количество обучаемых параметров. Модель содержит 60 миллионов параметров, на три порядка больше, для обучения такой модели использовалось два графических ускорителя.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endParaRPr lang="ru-RU" sz="1800" dirty="0"/>
          </a:p>
        </p:txBody>
      </p:sp>
      <p:pic>
        <p:nvPicPr>
          <p:cNvPr id="2052" name="Picture 4" descr="https://habrastorage.org/files/73a/e24/7ba/73ae247bac2e4f4ea2b54a1e49dba79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7" y="4343402"/>
            <a:ext cx="401222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40677" y="2431081"/>
            <a:ext cx="3771899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размер ядер свертки уменьшается от входа сети к выходу</a:t>
            </a:r>
            <a:r>
              <a:rPr lang="en-US" dirty="0">
                <a:solidFill>
                  <a:srgbClr val="222222"/>
                </a:solidFill>
              </a:rPr>
              <a:t> </a:t>
            </a:r>
            <a:r>
              <a:rPr lang="ru-RU" dirty="0">
                <a:solidFill>
                  <a:srgbClr val="222222"/>
                </a:solidFill>
              </a:rPr>
              <a:t>в силу возрастающей </a:t>
            </a:r>
            <a:r>
              <a:rPr lang="ru-RU" dirty="0" err="1">
                <a:solidFill>
                  <a:srgbClr val="222222"/>
                </a:solidFill>
              </a:rPr>
              <a:t>декоррелированности</a:t>
            </a:r>
            <a:r>
              <a:rPr lang="ru-RU" dirty="0">
                <a:solidFill>
                  <a:srgbClr val="222222"/>
                </a:solidFill>
              </a:rPr>
              <a:t> слоев.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Использование </a:t>
            </a:r>
            <a:r>
              <a:rPr lang="en-US" dirty="0">
                <a:solidFill>
                  <a:srgbClr val="222222"/>
                </a:solidFill>
              </a:rPr>
              <a:t>dropout</a:t>
            </a:r>
            <a:r>
              <a:rPr lang="ru-RU" dirty="0">
                <a:solidFill>
                  <a:srgbClr val="222222"/>
                </a:solidFill>
              </a:rPr>
              <a:t>, </a:t>
            </a:r>
            <a:r>
              <a:rPr lang="en-US" dirty="0" err="1">
                <a:solidFill>
                  <a:srgbClr val="222222"/>
                </a:solidFill>
              </a:rPr>
              <a:t>ReLU</a:t>
            </a:r>
            <a:r>
              <a:rPr lang="ru-RU" dirty="0">
                <a:solidFill>
                  <a:srgbClr val="222222"/>
                </a:solidFill>
              </a:rPr>
              <a:t> и </a:t>
            </a:r>
            <a:r>
              <a:rPr lang="ru-RU" dirty="0" err="1">
                <a:solidFill>
                  <a:srgbClr val="222222"/>
                </a:solidFill>
              </a:rPr>
              <a:t>аугументации</a:t>
            </a:r>
            <a:r>
              <a:rPr lang="ru-RU" dirty="0">
                <a:solidFill>
                  <a:srgbClr val="222222"/>
                </a:solidFill>
              </a:rPr>
              <a:t> данных.</a:t>
            </a:r>
            <a:endParaRPr lang="ru-RU" dirty="0"/>
          </a:p>
        </p:txBody>
      </p:sp>
      <p:pic>
        <p:nvPicPr>
          <p:cNvPr id="2050" name="Picture 2" descr="https://habrastorage.org/files/4ba/dec/aa0/4badecaa0ae0422fb0d1f6c4ab4ce28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576" y="2218523"/>
            <a:ext cx="4888523" cy="263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312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</a:t>
            </a:r>
            <a:r>
              <a:rPr lang="en-US" sz="2800" b="1" dirty="0"/>
              <a:t>. </a:t>
            </a:r>
            <a:r>
              <a:rPr lang="en-US" sz="2800" b="1" dirty="0" err="1"/>
              <a:t>ZFNet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0677" y="836237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endParaRPr lang="ru-RU" sz="1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40677" y="945181"/>
            <a:ext cx="7736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Размер фильтра и шаг в первом </a:t>
            </a:r>
            <a:r>
              <a:rPr lang="ru-RU" dirty="0" err="1"/>
              <a:t>сверточном</a:t>
            </a:r>
            <a:r>
              <a:rPr lang="ru-RU" dirty="0"/>
              <a:t> слое (в </a:t>
            </a:r>
            <a:r>
              <a:rPr lang="ru-RU" dirty="0" err="1"/>
              <a:t>AlexNet</a:t>
            </a:r>
            <a:r>
              <a:rPr lang="ru-RU" dirty="0"/>
              <a:t> размер фильтра равен 11 × 11, а шаг равен 4; в </a:t>
            </a:r>
            <a:r>
              <a:rPr lang="ru-RU" dirty="0" err="1"/>
              <a:t>ZFNet</a:t>
            </a:r>
            <a:r>
              <a:rPr lang="ru-RU" dirty="0"/>
              <a:t> — 7 × 7 и 2 соответственно)</a:t>
            </a:r>
          </a:p>
          <a:p>
            <a:r>
              <a:rPr lang="ru-RU" dirty="0"/>
              <a:t>Количество фильтров в чистых сверточных слоях (3, 4, 5).</a:t>
            </a:r>
          </a:p>
        </p:txBody>
      </p:sp>
      <p:pic>
        <p:nvPicPr>
          <p:cNvPr id="22530" name="Picture 2" descr="https://habrastorage.org/webt/gj/ji/wz/gjjiwzynwfzcnsrw3_vzgilojo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93" y="2317317"/>
            <a:ext cx="8690630" cy="222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475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Особенности </a:t>
            </a:r>
            <a:r>
              <a:rPr lang="ru-RU" dirty="0" err="1" smtClean="0"/>
              <a:t>сверточных</a:t>
            </a:r>
            <a:r>
              <a:rPr lang="ru-RU" dirty="0" smtClean="0"/>
              <a:t> </a:t>
            </a:r>
            <a:r>
              <a:rPr lang="ru-RU" dirty="0"/>
              <a:t>нейронных сетей.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  <a:r>
              <a:rPr lang="ru-RU" sz="2800" b="1" dirty="0" err="1" smtClean="0">
                <a:solidFill>
                  <a:schemeClr val="bg1">
                    <a:lumMod val="50000"/>
                  </a:schemeClr>
                </a:solidFill>
              </a:rPr>
              <a:t>Сверточные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нейронные 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сети.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ru-RU" sz="28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Основы нейронных сетей.</a:t>
            </a:r>
            <a:br>
              <a:rPr lang="ru-RU" sz="2800" b="1" dirty="0">
                <a:solidFill>
                  <a:schemeClr val="bg1">
                    <a:lumMod val="50000"/>
                  </a:schemeClr>
                </a:solidFill>
              </a:rPr>
            </a:b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798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</a:t>
            </a:r>
            <a:r>
              <a:rPr lang="en-US" sz="2800" b="1" dirty="0"/>
              <a:t>. </a:t>
            </a:r>
            <a:r>
              <a:rPr lang="en-US" sz="2800" b="1" dirty="0" err="1"/>
              <a:t>VGGNet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0677" y="829558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Very Deep Convolutional Networks for Large-Scale Image Recognition (2014) (VGG)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Снижение  числа параметров за счет  замены одной свертки стеком.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Напр. свертка 5 × 5, содержит 25 параметров,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стек из 2слоев со свертками 3 × 3, : 3 × 3 + 3 × 3 = 18 -22 %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Замена ядра 11х11 на 4 ядра 3х3 – снижение параметров на 70%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Замена эквивалентна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sz="2400" u="sng" dirty="0"/>
              <a:t>Число ядер свертки с слое обратно пропорционально размеру карты признаков. 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sz="2000" i="1" dirty="0"/>
              <a:t>Дополнительные </a:t>
            </a:r>
            <a:r>
              <a:rPr lang="ru-RU" sz="2000" i="1" dirty="0" err="1"/>
              <a:t>сверточные</a:t>
            </a:r>
            <a:r>
              <a:rPr lang="ru-RU" sz="2000" i="1" dirty="0"/>
              <a:t> слои – это дополнительная нелинейность, соответственно больше разрешение.</a:t>
            </a:r>
          </a:p>
          <a:p>
            <a:pPr lvl="0"/>
            <a:endParaRPr lang="ru-RU" sz="1800" dirty="0">
              <a:latin typeface="Arial" panose="020B0604020202020204" pitchFamily="34" charset="0"/>
            </a:endParaRPr>
          </a:p>
          <a:p>
            <a:endParaRPr lang="en-US" sz="1800" dirty="0"/>
          </a:p>
          <a:p>
            <a:endParaRPr lang="en-US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</p:txBody>
      </p:sp>
      <p:pic>
        <p:nvPicPr>
          <p:cNvPr id="3074" name="Picture 2" descr="https://habrastorage.org/files/e5f/534/577/e5f5345777ef4596add2f46d937319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675" y="4363614"/>
            <a:ext cx="1955800" cy="164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habrastorage.org/files/3b2/898/810/3b28988106804d2690fb4f7ed32143a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63" y="-182563"/>
            <a:ext cx="8382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7" y="4106439"/>
            <a:ext cx="6328990" cy="262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0782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сетей. </a:t>
            </a:r>
            <a:r>
              <a:rPr lang="en-US" sz="2800" b="1" dirty="0" err="1"/>
              <a:t>VGGNet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0677" y="829558"/>
            <a:ext cx="8748346" cy="5399792"/>
          </a:xfrm>
        </p:spPr>
        <p:txBody>
          <a:bodyPr>
            <a:noAutofit/>
          </a:bodyPr>
          <a:lstStyle/>
          <a:p>
            <a:r>
              <a:rPr lang="en-US" sz="1800" dirty="0"/>
              <a:t>Very Deep Convolutional Networks for Large-Scale Image Recognition (2014) (VGG-19)</a:t>
            </a:r>
          </a:p>
          <a:p>
            <a:r>
              <a:rPr lang="ru-RU" sz="2400" b="1" dirty="0"/>
              <a:t>На каждом слое минимум по две-три свертки 3х3 следуют друг за другом без субдискретизации; </a:t>
            </a:r>
          </a:p>
          <a:p>
            <a:r>
              <a:rPr lang="ru-RU" sz="2000" dirty="0"/>
              <a:t> </a:t>
            </a:r>
            <a:r>
              <a:rPr lang="ru-RU" sz="2000" u="sng" dirty="0"/>
              <a:t>число карт признаков постепенно растет на более глубоких уровнях сети; </a:t>
            </a:r>
          </a:p>
          <a:p>
            <a:r>
              <a:rPr lang="ru-RU" sz="2400" dirty="0"/>
              <a:t>в конце признаки «сплющиваются» в одномерный вектор и на нем работают </a:t>
            </a:r>
            <a:r>
              <a:rPr lang="ru-RU" sz="2400" dirty="0" err="1"/>
              <a:t>полносвязные</a:t>
            </a:r>
            <a:r>
              <a:rPr lang="ru-RU" sz="2400" dirty="0"/>
              <a:t> слои.</a:t>
            </a:r>
            <a:endParaRPr lang="en-US" sz="2400" dirty="0"/>
          </a:p>
          <a:p>
            <a:endParaRPr lang="en-US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</p:txBody>
      </p:sp>
      <p:pic>
        <p:nvPicPr>
          <p:cNvPr id="3078" name="Picture 6" descr="https://habrastorage.org/files/3b2/898/810/3b28988106804d2690fb4f7ed32143a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63" y="-182563"/>
            <a:ext cx="8382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https://cdn-images-1.medium.com/max/1600/1*cufAO77aeSWdShs3ba5ndg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994" y="3208118"/>
            <a:ext cx="4404705" cy="330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habrastorage.org/webt/x7/rk/yj/x7rkyjkvxchmnso5gd56gf83ee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30" y="3897777"/>
            <a:ext cx="4043364" cy="209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14475" y="3528445"/>
            <a:ext cx="89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VGG 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9031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сетей. </a:t>
            </a:r>
            <a:r>
              <a:rPr lang="en-US" sz="2800" b="1" dirty="0"/>
              <a:t>Google Inception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Going Deeper with Convolutions (Google Inception, </a:t>
            </a:r>
            <a:r>
              <a:rPr lang="en-US" sz="1800" dirty="0" err="1"/>
              <a:t>GoogLeNet</a:t>
            </a:r>
            <a:r>
              <a:rPr lang="en-US" sz="18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Сеть имеет 9 блоков </a:t>
            </a:r>
            <a:r>
              <a:rPr lang="en-US" sz="1800" dirty="0"/>
              <a:t>(inception module), </a:t>
            </a:r>
            <a:r>
              <a:rPr lang="ru-RU" sz="1800" dirty="0"/>
              <a:t>общий объем параметров сети в 10 раз меньше, чем у </a:t>
            </a:r>
            <a:r>
              <a:rPr lang="en-US" sz="1800" dirty="0" err="1"/>
              <a:t>AlexNet</a:t>
            </a: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идея использовать в качестве строительных блоков конструкций типа полноценные (но маленькие) нейронные сети.</a:t>
            </a:r>
          </a:p>
          <a:p>
            <a:pPr marL="533400"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Принцип </a:t>
            </a:r>
            <a:r>
              <a:rPr lang="en-US" sz="1800" i="1" dirty="0"/>
              <a:t>Network In Network</a:t>
            </a:r>
            <a:r>
              <a:rPr lang="ru-RU" sz="1800" i="1" dirty="0"/>
              <a:t> каждый слой мини нейронная сеть</a:t>
            </a:r>
            <a:r>
              <a:rPr lang="ru-RU" sz="1800" dirty="0"/>
              <a:t> с </a:t>
            </a:r>
            <a:r>
              <a:rPr lang="ru-RU" sz="1800" dirty="0" err="1"/>
              <a:t>полносвязными</a:t>
            </a:r>
            <a:r>
              <a:rPr lang="ru-RU" sz="1800" dirty="0"/>
              <a:t> слоями.</a:t>
            </a:r>
          </a:p>
          <a:p>
            <a:pPr marL="533400"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Принцип </a:t>
            </a:r>
            <a:r>
              <a:rPr lang="en-US" sz="1800" dirty="0"/>
              <a:t>Inception</a:t>
            </a:r>
            <a:r>
              <a:rPr lang="ru-RU" sz="1800" dirty="0"/>
              <a:t>  каждый слой – мини нейронная сеть со </a:t>
            </a:r>
            <a:r>
              <a:rPr lang="ru-RU" sz="1800" dirty="0" err="1"/>
              <a:t>сверточными</a:t>
            </a:r>
            <a:r>
              <a:rPr lang="ru-RU" sz="1800" dirty="0"/>
              <a:t> слоями.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Каждый слой – модуль, комбинирующий свертки  1х1, 3х</a:t>
            </a:r>
            <a:r>
              <a:rPr lang="ru-RU" sz="1800" i="1" dirty="0"/>
              <a:t> </a:t>
            </a:r>
            <a:r>
              <a:rPr lang="ru-RU" sz="1800" dirty="0"/>
              <a:t>3 и 5х5 и </a:t>
            </a:r>
            <a:r>
              <a:rPr lang="en-US" sz="1800" dirty="0"/>
              <a:t>max-pooling</a:t>
            </a: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Свертка 1х1 используется для регулирования размерности каждого слоя</a:t>
            </a:r>
            <a:r>
              <a:rPr lang="ru-RU" sz="1800" i="1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724400" y="6424884"/>
            <a:ext cx="1968500" cy="293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3718618"/>
            <a:ext cx="4152900" cy="285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769459"/>
            <a:ext cx="4718050" cy="280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https://miro.medium.com/max/2560/1*2oSWoC8Y3s25F87kfmEIcQ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3290888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799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</a:t>
            </a:r>
            <a:r>
              <a:rPr lang="en-US" sz="2800" b="1" dirty="0"/>
              <a:t>. Google Inception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6" y="829560"/>
            <a:ext cx="8650899" cy="284233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i="1" dirty="0" err="1"/>
              <a:t>GoogLeNet</a:t>
            </a:r>
            <a:r>
              <a:rPr lang="en-US" sz="1800" i="1" dirty="0"/>
              <a:t> </a:t>
            </a:r>
            <a:r>
              <a:rPr lang="ru-RU" sz="1800" dirty="0"/>
              <a:t>содержит порядка 100 слоев с общей глубиной в 22 параметризованных слоя, (27 слоев с учетом </a:t>
            </a:r>
            <a:r>
              <a:rPr lang="ru-RU" sz="1800" dirty="0" err="1"/>
              <a:t>субдискретизаций</a:t>
            </a:r>
            <a:r>
              <a:rPr lang="ru-RU" sz="1800" dirty="0"/>
              <a:t>).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Проблема – эффективное распространение градиента.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Решение - добавить вспомогательные классифицирующие сети поверх некоторых промежуточных слоев.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архитектуру добавлены </a:t>
            </a:r>
            <a:r>
              <a:rPr lang="ru-RU" sz="1800" dirty="0" err="1"/>
              <a:t>двет</a:t>
            </a:r>
            <a:r>
              <a:rPr lang="ru-RU" sz="1800" dirty="0"/>
              <a:t> дополнительные сети, состоящие из субдискретизации усреднением, сверткой 1х1, </a:t>
            </a:r>
            <a:r>
              <a:rPr lang="ru-RU" sz="1800" dirty="0" err="1"/>
              <a:t>полносвязным</a:t>
            </a:r>
            <a:r>
              <a:rPr lang="ru-RU" sz="1800" dirty="0"/>
              <a:t>  слоем, </a:t>
            </a:r>
            <a:r>
              <a:rPr lang="ru-RU" sz="1800" dirty="0" err="1"/>
              <a:t>дропаутом</a:t>
            </a:r>
            <a:r>
              <a:rPr lang="ru-RU" sz="1800" dirty="0"/>
              <a:t> и линейного слоя с </a:t>
            </a:r>
            <a:r>
              <a:rPr lang="ru-RU" sz="1800" dirty="0" err="1"/>
              <a:t>softmax</a:t>
            </a:r>
            <a:r>
              <a:rPr lang="ru-RU" sz="1800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 обучении модели ошибка от этих подсетей добавляется к общей функции ошибки с понижающим коэффициентом 0</a:t>
            </a:r>
            <a:r>
              <a:rPr lang="ru-RU" sz="1800" i="1" dirty="0"/>
              <a:t>,</a:t>
            </a:r>
            <a:r>
              <a:rPr lang="ru-RU" sz="1800" dirty="0"/>
              <a:t>3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</p:txBody>
      </p:sp>
      <p:pic>
        <p:nvPicPr>
          <p:cNvPr id="6148" name="Picture 4" descr="https://habrastorage.org/files/547/d42/bd4/547d42bd4ecf47d2ba9a7e41bc083e2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3595978"/>
            <a:ext cx="5495926" cy="312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972050" y="6581774"/>
            <a:ext cx="1791082" cy="142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61925" y="4129261"/>
            <a:ext cx="29146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775" indent="-104775">
              <a:buFont typeface="Arial" panose="020B0604020202020204" pitchFamily="34" charset="0"/>
              <a:buChar char="•"/>
            </a:pPr>
            <a:r>
              <a:rPr lang="ru-RU" sz="1600" i="1" dirty="0"/>
              <a:t>Использование данных решений позволило повысить сходимость сети</a:t>
            </a:r>
            <a:endParaRPr lang="en-US" sz="1600" i="1" dirty="0"/>
          </a:p>
          <a:p>
            <a:pPr marL="104775" indent="-104775">
              <a:buFont typeface="Arial" panose="020B0604020202020204" pitchFamily="34" charset="0"/>
              <a:buChar char="•"/>
            </a:pPr>
            <a:r>
              <a:rPr lang="ru-RU" sz="1600" i="1" dirty="0"/>
              <a:t>Вспомогательные сети – метод регуляризации общей сети.</a:t>
            </a:r>
          </a:p>
          <a:p>
            <a:pPr marL="104775" indent="-104775">
              <a:buFont typeface="Arial" panose="020B0604020202020204" pitchFamily="34" charset="0"/>
              <a:buChar char="•"/>
            </a:pPr>
            <a:r>
              <a:rPr lang="ru-RU" sz="1600" i="1" dirty="0"/>
              <a:t>Лучше делать их на последних слоях.</a:t>
            </a:r>
          </a:p>
        </p:txBody>
      </p:sp>
    </p:spTree>
    <p:extLst>
      <p:ext uri="{BB962C8B-B14F-4D97-AF65-F5344CB8AC3E}">
        <p14:creationId xmlns:p14="http://schemas.microsoft.com/office/powerpoint/2010/main" val="3341326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</a:t>
            </a:r>
            <a:r>
              <a:rPr lang="en-US" sz="2800" b="1" dirty="0"/>
              <a:t>. Google Inception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Дополнительные сети</a:t>
            </a:r>
          </a:p>
        </p:txBody>
      </p:sp>
      <p:pic>
        <p:nvPicPr>
          <p:cNvPr id="9218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" y="1303337"/>
            <a:ext cx="6059005" cy="482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habrastorage.org/files/547/d42/bd4/547d42bd4ecf47d2ba9a7e41bc083e2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38677" y="2222141"/>
            <a:ext cx="5495926" cy="312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11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</a:t>
            </a:r>
            <a:r>
              <a:rPr lang="en-US" sz="2800" b="1" dirty="0"/>
              <a:t>. Google Inception 2,3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Rethinking the Inception Architecture for Computer Vision (Google Inception V2, GoogleNet2)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Все свертки размера 1х</a:t>
            </a:r>
            <a:r>
              <a:rPr lang="en-US" sz="1800" dirty="0"/>
              <a:t>N</a:t>
            </a:r>
            <a:r>
              <a:rPr lang="ru-RU" sz="1800" dirty="0"/>
              <a:t> и </a:t>
            </a:r>
            <a:r>
              <a:rPr lang="en-US" sz="1800" dirty="0"/>
              <a:t>Nx1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latin typeface="-apple-system"/>
              </a:rPr>
              <a:t>если добавить </a:t>
            </a:r>
            <a:r>
              <a:rPr lang="en-US" sz="1800" dirty="0">
                <a:latin typeface="-apple-system"/>
              </a:rPr>
              <a:t>batch normalization, </a:t>
            </a:r>
            <a:r>
              <a:rPr lang="ru-RU" sz="1800" dirty="0">
                <a:latin typeface="-apple-system"/>
              </a:rPr>
              <a:t>то будет </a:t>
            </a:r>
            <a:r>
              <a:rPr lang="en-US" sz="1800" dirty="0">
                <a:latin typeface="-apple-system"/>
              </a:rPr>
              <a:t>Inception V3 (</a:t>
            </a:r>
            <a:r>
              <a:rPr lang="en-US" sz="1800" dirty="0"/>
              <a:t>GoogleNet3)</a:t>
            </a:r>
            <a:r>
              <a:rPr lang="en-US" sz="1800" dirty="0">
                <a:latin typeface="-apple-system"/>
              </a:rPr>
              <a:t>.</a:t>
            </a:r>
            <a:endParaRPr lang="ru-RU" sz="1800" dirty="0">
              <a:latin typeface="-apple-system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</p:txBody>
      </p:sp>
      <p:pic>
        <p:nvPicPr>
          <p:cNvPr id="7170" name="Picture 2" descr="https://habrastorage.org/files/24b/60c/f97/24b60cf97509401fa323a5fdd11151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226" y="2676735"/>
            <a:ext cx="4824171" cy="392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habrastorage.org/files/722/eb3/4a6/722eb34a66c94419ace340b2532fa6e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08" y="2371716"/>
            <a:ext cx="3074358" cy="42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33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</a:t>
            </a:r>
            <a:r>
              <a:rPr lang="en-US" sz="2800" b="1" dirty="0"/>
              <a:t>. Google Inception V4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примеры</a:t>
            </a:r>
          </a:p>
        </p:txBody>
      </p:sp>
      <p:pic>
        <p:nvPicPr>
          <p:cNvPr id="6148" name="Picture 4" descr="http://yeephycho.github.io/blog_img/Inception_v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938212"/>
            <a:ext cx="8992055" cy="532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90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сетей. </a:t>
            </a:r>
            <a:r>
              <a:rPr lang="en-US" sz="2800" b="1" dirty="0" err="1"/>
              <a:t>ResNet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2000" dirty="0"/>
              <a:t>Deep Residual Learning for Image Recognition (2015, Microsoft </a:t>
            </a:r>
            <a:r>
              <a:rPr lang="en-US" sz="2000" dirty="0" err="1"/>
              <a:t>ResNet</a:t>
            </a:r>
            <a:r>
              <a:rPr lang="en-US" sz="2000" dirty="0"/>
              <a:t>)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2000" b="1" dirty="0"/>
              <a:t>Проблема: </a:t>
            </a:r>
            <a:r>
              <a:rPr lang="ru-RU" sz="2000" dirty="0">
                <a:solidFill>
                  <a:srgbClr val="222222"/>
                </a:solidFill>
              </a:rPr>
              <a:t>качество модели растет до некоторого предела, а затем начинает падать из-за деградации сети ( то есть сети с меньшим числом слоев начинают показывать результаты лучше, чем сети с большим)..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2000" b="1" dirty="0">
                <a:solidFill>
                  <a:srgbClr val="222222"/>
                </a:solidFill>
              </a:rPr>
              <a:t>Решение проблемы </a:t>
            </a:r>
            <a:r>
              <a:rPr lang="ru-RU" sz="2000" dirty="0">
                <a:solidFill>
                  <a:srgbClr val="222222"/>
                </a:solidFill>
                <a:latin typeface="-apple-system"/>
              </a:rPr>
              <a:t>– </a:t>
            </a:r>
            <a:r>
              <a:rPr lang="ru-RU" sz="2000" b="1" dirty="0">
                <a:solidFill>
                  <a:srgbClr val="222222"/>
                </a:solidFill>
              </a:rPr>
              <a:t>тождественные слои.</a:t>
            </a:r>
          </a:p>
          <a:p>
            <a:pPr marL="285750" indent="-285750">
              <a:lnSpc>
                <a:spcPct val="100000"/>
              </a:lnSpc>
              <a:spcBef>
                <a:spcPts val="200"/>
              </a:spcBef>
            </a:pPr>
            <a:r>
              <a:rPr lang="ru-RU" sz="2000" dirty="0">
                <a:solidFill>
                  <a:srgbClr val="222222"/>
                </a:solidFill>
              </a:rPr>
              <a:t>градиент во время обратного распространения может проходить через тождественный слой беспрепятственно</a:t>
            </a:r>
          </a:p>
          <a:p>
            <a:pPr marL="742950" lvl="1" indent="-285750">
              <a:lnSpc>
                <a:spcPct val="100000"/>
              </a:lnSpc>
              <a:spcBef>
                <a:spcPts val="200"/>
              </a:spcBef>
            </a:pPr>
            <a:r>
              <a:rPr lang="ru-RU" sz="2000" dirty="0">
                <a:solidFill>
                  <a:srgbClr val="222222"/>
                </a:solidFill>
              </a:rPr>
              <a:t>градиенты не будут затухать</a:t>
            </a:r>
          </a:p>
          <a:p>
            <a:pPr marL="742950" lvl="1" indent="-285750">
              <a:lnSpc>
                <a:spcPct val="100000"/>
              </a:lnSpc>
              <a:spcBef>
                <a:spcPts val="200"/>
              </a:spcBef>
            </a:pPr>
            <a:r>
              <a:rPr lang="ru-RU" sz="1600" dirty="0">
                <a:solidFill>
                  <a:srgbClr val="222222"/>
                </a:solidFill>
              </a:rPr>
              <a:t>Сети, полученные стеканием большего количества слоев, — </a:t>
            </a:r>
            <a:r>
              <a:rPr lang="ru-RU" sz="1600" dirty="0" err="1">
                <a:solidFill>
                  <a:srgbClr val="222222"/>
                </a:solidFill>
              </a:rPr>
              <a:t>plain</a:t>
            </a:r>
            <a:r>
              <a:rPr lang="ru-RU" sz="1600" dirty="0">
                <a:solidFill>
                  <a:srgbClr val="222222"/>
                </a:solidFill>
              </a:rPr>
              <a:t>, или плоские сети.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222222"/>
                </a:solidFill>
              </a:rPr>
              <a:t/>
            </a:r>
            <a:br>
              <a:rPr lang="en-US" sz="1800" dirty="0">
                <a:solidFill>
                  <a:srgbClr val="222222"/>
                </a:solidFill>
              </a:rPr>
            </a:br>
            <a:endParaRPr lang="ru-RU" sz="1800" dirty="0">
              <a:solidFill>
                <a:srgbClr val="222222"/>
              </a:solidFill>
            </a:endParaRPr>
          </a:p>
        </p:txBody>
      </p:sp>
      <p:pic>
        <p:nvPicPr>
          <p:cNvPr id="9218" name="Picture 2" descr="https://habrastorage.org/files/036/377/10c/03637710c63249888426728a84acd08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91" y="4105275"/>
            <a:ext cx="5474800" cy="254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4105275"/>
            <a:ext cx="3361966" cy="13756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0091" y="5562600"/>
            <a:ext cx="6766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5498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 . </a:t>
            </a:r>
            <a:r>
              <a:rPr lang="en-US" sz="2800" b="1" dirty="0" err="1"/>
              <a:t>ResNet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r>
              <a:rPr lang="ru-RU" sz="1800" dirty="0"/>
              <a:t>Продвинутый вариант </a:t>
            </a:r>
            <a:r>
              <a:rPr lang="en-US" sz="1800" dirty="0" err="1"/>
              <a:t>ResNet</a:t>
            </a:r>
            <a:r>
              <a:rPr lang="ru-RU" sz="1800" dirty="0"/>
              <a:t> – эксперименты с конфигурациями основного и </a:t>
            </a:r>
            <a:r>
              <a:rPr lang="ru-RU" sz="1800" dirty="0" err="1"/>
              <a:t>тождественнного</a:t>
            </a:r>
            <a:r>
              <a:rPr lang="ru-RU" sz="1800" dirty="0"/>
              <a:t> слоев.</a:t>
            </a:r>
          </a:p>
          <a:p>
            <a:r>
              <a:rPr lang="en-US" sz="1800" dirty="0"/>
              <a:t>VGG </a:t>
            </a:r>
            <a:r>
              <a:rPr lang="ru-RU" sz="1800" dirty="0"/>
              <a:t>было 19 уровней, в </a:t>
            </a:r>
            <a:r>
              <a:rPr lang="ru-RU" sz="1800" dirty="0" err="1"/>
              <a:t>GoogLeNet</a:t>
            </a:r>
            <a:r>
              <a:rPr lang="ru-RU" sz="1800" dirty="0"/>
              <a:t> — 22 уровня, в первом варианте </a:t>
            </a:r>
            <a:r>
              <a:rPr lang="ru-RU" sz="1800" dirty="0" err="1"/>
              <a:t>ResNet</a:t>
            </a:r>
            <a:r>
              <a:rPr lang="ru-RU" sz="1800" dirty="0"/>
              <a:t> —152</a:t>
            </a:r>
            <a:r>
              <a:rPr lang="en-US" sz="1800" dirty="0"/>
              <a:t> </a:t>
            </a:r>
            <a:r>
              <a:rPr lang="ru-RU" sz="1800" dirty="0"/>
              <a:t>слоя, в продвинутом варианте </a:t>
            </a:r>
            <a:r>
              <a:rPr lang="en-US" sz="1800" dirty="0" err="1"/>
              <a:t>ResNet</a:t>
            </a:r>
            <a:r>
              <a:rPr lang="en-US" sz="1800" dirty="0"/>
              <a:t> 1001 </a:t>
            </a:r>
            <a:r>
              <a:rPr lang="ru-RU" sz="1800" dirty="0"/>
              <a:t>слой.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ru-RU" sz="1800" dirty="0"/>
          </a:p>
        </p:txBody>
      </p:sp>
      <p:pic>
        <p:nvPicPr>
          <p:cNvPr id="28674" name="Picture 2" descr="https://habrastorage.org/files/1f0/269/342/1f026934219c4ce68e87a1075a833ea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4" y="2149475"/>
            <a:ext cx="8374205" cy="583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" y="6134100"/>
            <a:ext cx="87165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87165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136900" y="5949434"/>
            <a:ext cx="5397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9539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сетей. </a:t>
            </a:r>
            <a:r>
              <a:rPr lang="en-US" sz="2800" b="1" dirty="0" err="1"/>
              <a:t>ResNet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r>
              <a:rPr lang="ru-RU" sz="1800" dirty="0"/>
              <a:t>Модификации сетей </a:t>
            </a:r>
            <a:r>
              <a:rPr lang="en-US" sz="1800" dirty="0" err="1"/>
              <a:t>ResNet</a:t>
            </a:r>
            <a:r>
              <a:rPr lang="en-US" sz="1800" dirty="0"/>
              <a:t/>
            </a:r>
            <a:br>
              <a:rPr lang="en-US" sz="1800" dirty="0"/>
            </a:br>
            <a:endParaRPr lang="ru-RU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1" y="1162050"/>
            <a:ext cx="7777589" cy="4788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" y="5928815"/>
            <a:ext cx="7781925" cy="92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317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27074"/>
          </a:xfrm>
        </p:spPr>
        <p:txBody>
          <a:bodyPr>
            <a:normAutofit/>
          </a:bodyPr>
          <a:lstStyle/>
          <a:p>
            <a:r>
              <a:rPr lang="ru-RU" sz="3200" b="1" dirty="0"/>
              <a:t>Определение сверточной нейронной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939800"/>
            <a:ext cx="7886700" cy="5237163"/>
          </a:xfrm>
        </p:spPr>
        <p:txBody>
          <a:bodyPr>
            <a:normAutofit/>
          </a:bodyPr>
          <a:lstStyle/>
          <a:p>
            <a:r>
              <a:rPr lang="ru-RU" sz="2000" b="1" i="1" dirty="0"/>
              <a:t>Сверточные нейронные сети </a:t>
            </a:r>
            <a:r>
              <a:rPr lang="ru-RU" sz="2000" dirty="0"/>
              <a:t>(</a:t>
            </a:r>
            <a:r>
              <a:rPr lang="en-US" sz="2000" dirty="0"/>
              <a:t>convolutional neural networks, CNN) — </a:t>
            </a:r>
            <a:r>
              <a:rPr lang="ru-RU" sz="2000" dirty="0"/>
              <a:t>это класс архитектур, основная идея которых состоит в том, чтобы </a:t>
            </a:r>
            <a:r>
              <a:rPr lang="ru-RU" sz="2000" dirty="0" err="1"/>
              <a:t>переиспользовать</a:t>
            </a:r>
            <a:r>
              <a:rPr lang="ru-RU" sz="2000" dirty="0"/>
              <a:t> одни и те же части нейронной сети для работы с разными, локальными участками входной выборки. </a:t>
            </a:r>
          </a:p>
          <a:p>
            <a:r>
              <a:rPr lang="ru-RU" sz="2000" dirty="0"/>
              <a:t>основным приложением, сверточных сетей, является </a:t>
            </a:r>
            <a:r>
              <a:rPr lang="ru-RU" sz="2000" b="1" i="1" dirty="0"/>
              <a:t>обработка изображений</a:t>
            </a:r>
            <a:r>
              <a:rPr lang="ru-RU" sz="2000" b="1" dirty="0"/>
              <a:t>.</a:t>
            </a:r>
          </a:p>
          <a:p>
            <a:r>
              <a:rPr lang="ru-RU" sz="2000" dirty="0"/>
              <a:t>Принцип работы сверточной сети состоит в идет о применении к участка изображения таких фильтров (ядер </a:t>
            </a:r>
            <a:r>
              <a:rPr lang="ru-RU" sz="2000" dirty="0" err="1"/>
              <a:t>сверткки</a:t>
            </a:r>
            <a:r>
              <a:rPr lang="ru-RU" sz="2000" dirty="0"/>
              <a:t>), чтобы на каждом участке могла быть выделена необходимая информация. </a:t>
            </a:r>
          </a:p>
          <a:p>
            <a:r>
              <a:rPr lang="ru-RU" sz="2000" dirty="0"/>
              <a:t>Для этого фильтры необходимо обучить.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4186824"/>
            <a:ext cx="8799667" cy="2297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5665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сетей. </a:t>
            </a:r>
            <a:r>
              <a:rPr lang="en-US" sz="2800" b="1" dirty="0" err="1"/>
              <a:t>DenseNet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r>
              <a:rPr lang="ru-RU" sz="1800" dirty="0"/>
              <a:t>Развитие идеи </a:t>
            </a:r>
            <a:r>
              <a:rPr lang="en-US" sz="1800" dirty="0" err="1"/>
              <a:t>ResNet</a:t>
            </a:r>
            <a:r>
              <a:rPr lang="ru-RU" sz="1800" dirty="0"/>
              <a:t> – </a:t>
            </a:r>
            <a:r>
              <a:rPr lang="en-US" sz="1800" dirty="0"/>
              <a:t>Dense Net </a:t>
            </a:r>
            <a:r>
              <a:rPr lang="ru-RU" sz="1800" dirty="0"/>
              <a:t>сеть</a:t>
            </a:r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r>
              <a:rPr lang="ru-RU" sz="1800" dirty="0"/>
              <a:t>В основе – идея максимизации вариантов тождественных слоев.</a:t>
            </a:r>
            <a:r>
              <a:rPr lang="en-US" sz="1800" dirty="0"/>
              <a:t/>
            </a:r>
            <a:br>
              <a:rPr lang="en-US" sz="1800" dirty="0"/>
            </a:br>
            <a:endParaRPr lang="ru-RU" sz="1800" dirty="0"/>
          </a:p>
        </p:txBody>
      </p:sp>
      <p:pic>
        <p:nvPicPr>
          <p:cNvPr id="1026" name="Picture 2" descr="https://cdn-images-1.medium.com/max/1400/1*_Y7-f9GpV7F93siM1js0c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0" y="1095433"/>
            <a:ext cx="8071429" cy="153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Ð°ÑÑÐ¸Ð½ÐºÐ¸ Ð¿Ð¾ Ð·Ð°Ð¿ÑÐ¾ÑÑ densely connected neural network lay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578" y="3108959"/>
            <a:ext cx="4972919" cy="346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195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</a:t>
            </a:r>
            <a:r>
              <a:rPr lang="en-US" sz="2800" b="1" dirty="0"/>
              <a:t> </a:t>
            </a:r>
            <a:r>
              <a:rPr lang="ru-RU" sz="2800" b="1" dirty="0"/>
              <a:t>. </a:t>
            </a:r>
            <a:r>
              <a:rPr lang="en-US" sz="2800" b="1" dirty="0" err="1"/>
              <a:t>ResNet</a:t>
            </a:r>
            <a:r>
              <a:rPr lang="ru-RU" sz="2800" b="1" dirty="0"/>
              <a:t>-</a:t>
            </a:r>
            <a:r>
              <a:rPr lang="en-US" sz="2800" b="1" dirty="0"/>
              <a:t>Inception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r>
              <a:rPr lang="en-US" sz="1800" dirty="0"/>
              <a:t>Inception-v4, Inception-</a:t>
            </a:r>
            <a:r>
              <a:rPr lang="en-US" sz="1800" dirty="0" err="1"/>
              <a:t>ResNet</a:t>
            </a:r>
            <a:r>
              <a:rPr lang="en-US" sz="1800" dirty="0"/>
              <a:t> and the Impact of Residual Connections on Learning (Inception </a:t>
            </a:r>
            <a:r>
              <a:rPr lang="en-US" sz="1800" dirty="0" err="1"/>
              <a:t>ResNet</a:t>
            </a:r>
            <a:r>
              <a:rPr lang="en-US" sz="1800" dirty="0"/>
              <a:t>)</a:t>
            </a:r>
          </a:p>
          <a:p>
            <a:r>
              <a:rPr lang="ru-RU" sz="1800" dirty="0"/>
              <a:t>Идея в добавлении </a:t>
            </a:r>
            <a:r>
              <a:rPr lang="en-US" sz="1800" dirty="0"/>
              <a:t>Res </a:t>
            </a:r>
            <a:r>
              <a:rPr lang="ru-RU" sz="1800" dirty="0"/>
              <a:t>связей к </a:t>
            </a:r>
            <a:r>
              <a:rPr lang="en-US" sz="1800" dirty="0" err="1"/>
              <a:t>GoogleNet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ru-RU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69" y="2050012"/>
            <a:ext cx="4580030" cy="4489224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13" y="1277366"/>
            <a:ext cx="2195512" cy="526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8842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</a:t>
            </a:r>
            <a:r>
              <a:rPr lang="en-US" sz="2800" b="1" dirty="0"/>
              <a:t>. Google Inception</a:t>
            </a:r>
            <a:r>
              <a:rPr lang="ru-RU" sz="2800" b="1" dirty="0"/>
              <a:t> </a:t>
            </a:r>
            <a:r>
              <a:rPr lang="en-US" sz="2800" b="1" dirty="0" err="1"/>
              <a:t>ResNet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примеры</a:t>
            </a:r>
          </a:p>
        </p:txBody>
      </p:sp>
      <p:pic>
        <p:nvPicPr>
          <p:cNvPr id="6146" name="Picture 2" descr="https://1.bp.blogspot.com/-O7AznVGY9js/V8cV_wKKsMI/AAAAAAAABKQ/maO7n2w3dT4Pkcmk7wgGqiSX5FUW2sfZgCLcB/s640/image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83" y="944562"/>
            <a:ext cx="7185292" cy="45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776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Mobile Net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 smtClean="0"/>
              <a:t>Идея сжатия карт признаков при помощи глубокой и точечной сверток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" t="22780" r="-1185" b="14890"/>
          <a:stretch/>
        </p:blipFill>
        <p:spPr bwMode="auto">
          <a:xfrm>
            <a:off x="1044303" y="1343966"/>
            <a:ext cx="5647863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image.slidesharecdn.com/pr12mobilenet-171031131937/95/mobilenet-pr044-15-638.jpg?cb=150945645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5" t="18948" r="26542" b="27356"/>
          <a:stretch/>
        </p:blipFill>
        <p:spPr bwMode="auto">
          <a:xfrm>
            <a:off x="4630889" y="4208686"/>
            <a:ext cx="2880000" cy="18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2049" y="6044686"/>
            <a:ext cx="8708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Сравнение стандартного сверхточного блока и блока сети </a:t>
            </a:r>
            <a:r>
              <a:rPr lang="en-US" dirty="0" err="1" smtClean="0"/>
              <a:t>MobileNet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bootleneck</a:t>
            </a:r>
            <a:r>
              <a:rPr lang="en-US" dirty="0" smtClean="0"/>
              <a:t> </a:t>
            </a:r>
            <a:r>
              <a:rPr lang="ru-RU" dirty="0" smtClean="0"/>
              <a:t>блок)</a:t>
            </a:r>
            <a:endParaRPr lang="en-US" dirty="0" smtClean="0"/>
          </a:p>
          <a:p>
            <a:r>
              <a:rPr lang="en-US" dirty="0" err="1" smtClean="0"/>
              <a:t>Bootleneck</a:t>
            </a:r>
            <a:r>
              <a:rPr lang="en-US" dirty="0" smtClean="0"/>
              <a:t> </a:t>
            </a:r>
            <a:r>
              <a:rPr lang="ru-RU" dirty="0" smtClean="0"/>
              <a:t>позволяет снизить число операций почти в 2,5 раза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868235" y="5148385"/>
            <a:ext cx="2202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стандартная свертка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9952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Mobile Net</a:t>
            </a:r>
            <a:r>
              <a:rPr lang="ru-RU" sz="2800" dirty="0" smtClean="0"/>
              <a:t> </a:t>
            </a:r>
            <a:r>
              <a:rPr lang="en-US" sz="2800" dirty="0" smtClean="0"/>
              <a:t>V2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 smtClean="0"/>
              <a:t>Идея сжатия карт признаков при помощи глубокой и точечной сверток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452049" y="6044686"/>
            <a:ext cx="8708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Сравнение стандартного сверхточного блока и блока сети </a:t>
            </a:r>
            <a:r>
              <a:rPr lang="en-US" dirty="0" err="1" smtClean="0"/>
              <a:t>MobileNet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bootleneck</a:t>
            </a:r>
            <a:r>
              <a:rPr lang="en-US" dirty="0" smtClean="0"/>
              <a:t> </a:t>
            </a:r>
            <a:r>
              <a:rPr lang="ru-RU" dirty="0" smtClean="0"/>
              <a:t>блок)</a:t>
            </a:r>
            <a:endParaRPr lang="en-US" dirty="0" smtClean="0"/>
          </a:p>
          <a:p>
            <a:r>
              <a:rPr lang="en-US" dirty="0" err="1" smtClean="0"/>
              <a:t>Bootleneck</a:t>
            </a:r>
            <a:r>
              <a:rPr lang="en-US" dirty="0" smtClean="0"/>
              <a:t> </a:t>
            </a:r>
            <a:r>
              <a:rPr lang="ru-RU" dirty="0" smtClean="0"/>
              <a:t>позволяет снизить число операций почти в 2,5 раза</a:t>
            </a:r>
            <a:endParaRPr lang="ru-RU" dirty="0"/>
          </a:p>
        </p:txBody>
      </p:sp>
      <p:pic>
        <p:nvPicPr>
          <p:cNvPr id="6150" name="Picture 6" descr="https://miro.medium.com/max/1280/1*Io_4SAhabIf9NQOEs4aO4g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8" t="48821" r="62794" b="3411"/>
          <a:stretch/>
        </p:blipFill>
        <p:spPr bwMode="auto">
          <a:xfrm>
            <a:off x="756848" y="1304938"/>
            <a:ext cx="3224601" cy="29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miro.medium.com/max/640/0*M1--hwMDlc8trpv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5" b="45935"/>
          <a:stretch/>
        </p:blipFill>
        <p:spPr bwMode="auto">
          <a:xfrm>
            <a:off x="351845" y="4722658"/>
            <a:ext cx="3253850" cy="118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2038" y="4382764"/>
            <a:ext cx="303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Expansion factor –</a:t>
            </a:r>
            <a:r>
              <a:rPr lang="ru-RU" dirty="0" smtClean="0"/>
              <a:t> порог </a:t>
            </a:r>
            <a:r>
              <a:rPr lang="en-US" dirty="0" err="1" smtClean="0"/>
              <a:t>ReLu</a:t>
            </a:r>
            <a:endParaRPr lang="ru-RU" dirty="0"/>
          </a:p>
        </p:txBody>
      </p:sp>
      <p:pic>
        <p:nvPicPr>
          <p:cNvPr id="7170" name="Picture 2" descr="https://miro.medium.com/max/1280/1*Io_4SAhabIf9NQOEs4aO4g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509" r="25200" b="3022"/>
          <a:stretch/>
        </p:blipFill>
        <p:spPr bwMode="auto">
          <a:xfrm>
            <a:off x="4439297" y="1885281"/>
            <a:ext cx="3496473" cy="328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877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</a:t>
            </a:r>
            <a:r>
              <a:rPr lang="en-US" sz="2800" b="1" dirty="0"/>
              <a:t>. </a:t>
            </a:r>
            <a:r>
              <a:rPr lang="ru-RU" sz="2800" b="1" dirty="0"/>
              <a:t>сравнение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https://ai-news.ru/images/posts/pimg/pimg-10407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68" y="714375"/>
            <a:ext cx="9006920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595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Задача определения объектов.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 Лекция – </a:t>
            </a:r>
          </a:p>
          <a:p>
            <a:r>
              <a:rPr lang="ru-RU" sz="2800" b="1" dirty="0" err="1">
                <a:solidFill>
                  <a:schemeClr val="bg1">
                    <a:lumMod val="50000"/>
                  </a:schemeClr>
                </a:solidFill>
              </a:rPr>
              <a:t>Сверточные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 нейронные сети </a:t>
            </a:r>
            <a:br>
              <a:rPr lang="ru-RU" sz="2800" b="1" dirty="0">
                <a:solidFill>
                  <a:schemeClr val="bg1">
                    <a:lumMod val="50000"/>
                  </a:schemeClr>
                </a:solidFill>
              </a:rPr>
            </a:b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471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506031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Определение объектов</a:t>
            </a:r>
            <a:r>
              <a:rPr lang="en-US" sz="2800" b="1" dirty="0"/>
              <a:t>. R-CNN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711200"/>
            <a:ext cx="8748346" cy="551815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900" b="1" dirty="0"/>
              <a:t>Решение задачи определения объектов на снимке </a:t>
            </a:r>
            <a:r>
              <a:rPr lang="en-US" sz="1900" b="1" dirty="0"/>
              <a:t>R-CNN (Regions With CNNs)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000" i="1" dirty="0" smtClean="0"/>
              <a:t>Классификация объектов в предварительно </a:t>
            </a:r>
            <a:r>
              <a:rPr lang="ru-RU" sz="2000" i="1" dirty="0"/>
              <a:t>выделенных </a:t>
            </a:r>
            <a:r>
              <a:rPr lang="ru-RU" sz="2000" i="1" dirty="0" smtClean="0"/>
              <a:t>регионах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000" i="1" dirty="0" smtClean="0"/>
              <a:t>Сеть представляет последовательность (</a:t>
            </a:r>
            <a:r>
              <a:rPr lang="en-US" sz="2000" i="1" dirty="0" smtClean="0"/>
              <a:t>Pipe-line) </a:t>
            </a:r>
            <a:r>
              <a:rPr lang="ru-RU" sz="2000" i="1" dirty="0" smtClean="0"/>
              <a:t>из </a:t>
            </a:r>
            <a:r>
              <a:rPr lang="en-US" sz="2000" u="sng" dirty="0" smtClean="0"/>
              <a:t>3 </a:t>
            </a:r>
            <a:r>
              <a:rPr lang="ru-RU" sz="2000" u="sng" dirty="0" smtClean="0"/>
              <a:t>модели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 err="1"/>
              <a:t>Bbox</a:t>
            </a:r>
            <a:r>
              <a:rPr lang="en-US" sz="2000" dirty="0"/>
              <a:t> regression</a:t>
            </a:r>
            <a:r>
              <a:rPr lang="ru-RU" sz="2000" dirty="0"/>
              <a:t> – регрессионная сеть изменения координат и размера </a:t>
            </a:r>
            <a:r>
              <a:rPr lang="ru-RU" sz="2000" dirty="0" smtClean="0"/>
              <a:t>окна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1600" dirty="0" smtClean="0"/>
              <a:t>Число окон фиксировано, шаг изменения</a:t>
            </a:r>
            <a:r>
              <a:rPr lang="en-US" sz="1600" dirty="0" smtClean="0"/>
              <a:t> </a:t>
            </a:r>
            <a:r>
              <a:rPr lang="ru-RU" sz="1600" dirty="0" smtClean="0"/>
              <a:t>размера тоже</a:t>
            </a:r>
            <a:r>
              <a:rPr lang="ru-RU" sz="1600" dirty="0"/>
              <a:t>	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CNN </a:t>
            </a:r>
            <a:r>
              <a:rPr lang="ru-RU" sz="2000" dirty="0" smtClean="0"/>
              <a:t>- </a:t>
            </a:r>
            <a:r>
              <a:rPr lang="ru-RU" sz="2000" dirty="0" err="1" smtClean="0"/>
              <a:t>сверточная</a:t>
            </a:r>
            <a:r>
              <a:rPr lang="ru-RU" sz="2000" dirty="0" smtClean="0"/>
              <a:t> сеть для </a:t>
            </a:r>
            <a:r>
              <a:rPr lang="ru-RU" sz="2000" dirty="0" err="1" smtClean="0"/>
              <a:t>выделеного</a:t>
            </a:r>
            <a:r>
              <a:rPr lang="ru-RU" sz="2000" dirty="0" smtClean="0"/>
              <a:t> </a:t>
            </a:r>
            <a:r>
              <a:rPr lang="en-US" sz="2000" dirty="0" err="1" smtClean="0"/>
              <a:t>BBox</a:t>
            </a:r>
            <a:r>
              <a:rPr lang="ru-RU" sz="2000" dirty="0" smtClean="0"/>
              <a:t> без последнего слоя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SVM </a:t>
            </a:r>
            <a:r>
              <a:rPr lang="ru-RU" sz="2000" dirty="0" smtClean="0"/>
              <a:t> - </a:t>
            </a:r>
            <a:r>
              <a:rPr lang="en-US" sz="2000" dirty="0" smtClean="0"/>
              <a:t>N</a:t>
            </a:r>
            <a:r>
              <a:rPr lang="ru-RU" sz="2000" dirty="0" smtClean="0"/>
              <a:t>+</a:t>
            </a:r>
            <a:r>
              <a:rPr lang="en-US" sz="2000" dirty="0" smtClean="0"/>
              <a:t>1 – </a:t>
            </a:r>
            <a:r>
              <a:rPr lang="ru-RU" sz="2000" dirty="0" smtClean="0"/>
              <a:t>классификаторов для каждого </a:t>
            </a:r>
            <a:r>
              <a:rPr lang="en-US" sz="2000" dirty="0" err="1"/>
              <a:t>Bbox</a:t>
            </a:r>
            <a:r>
              <a:rPr lang="en-US" sz="2000" dirty="0"/>
              <a:t> </a:t>
            </a:r>
            <a:r>
              <a:rPr lang="ru-RU" sz="2000" dirty="0" smtClean="0"/>
              <a:t>окна.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600" dirty="0" smtClean="0"/>
              <a:t>N – </a:t>
            </a:r>
            <a:r>
              <a:rPr lang="ru-RU" sz="1600" dirty="0" smtClean="0"/>
              <a:t>число классов, и отсутствие класса</a:t>
            </a:r>
            <a:endParaRPr lang="ru-RU" sz="16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i="1" dirty="0"/>
          </a:p>
        </p:txBody>
      </p:sp>
      <p:pic>
        <p:nvPicPr>
          <p:cNvPr id="12290" name="Picture 2" descr="https://habrastorage.org/webt/6i/zz/rh/6izzrhggbprdgbpbqz-qa7lfreu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27" y="3653573"/>
            <a:ext cx="8594824" cy="295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363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552213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Определение объектов</a:t>
            </a:r>
            <a:r>
              <a:rPr lang="en-US" sz="2800" b="1" dirty="0" smtClean="0"/>
              <a:t>. </a:t>
            </a:r>
            <a:r>
              <a:rPr lang="en-US" sz="2800" b="1" dirty="0"/>
              <a:t>R-CNN</a:t>
            </a:r>
            <a:endParaRPr lang="ru-RU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97827" y="591127"/>
                <a:ext cx="8748346" cy="563822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 smtClean="0"/>
                  <a:t>Принцип </a:t>
                </a:r>
                <a:r>
                  <a:rPr lang="ru-RU" sz="2100" dirty="0" err="1"/>
                  <a:t>Selective</a:t>
                </a:r>
                <a:r>
                  <a:rPr lang="ru-RU" sz="2100" dirty="0"/>
                  <a:t> </a:t>
                </a:r>
                <a:r>
                  <a:rPr lang="ru-RU" sz="2100" dirty="0" err="1"/>
                  <a:t>Search</a:t>
                </a:r>
                <a:r>
                  <a:rPr lang="ru-RU" sz="2100" dirty="0"/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Считать ли регион содержащим объект или нет, определялось по метрике </a:t>
                </a:r>
                <a:r>
                  <a:rPr lang="ru-RU" sz="2100" b="1" dirty="0" err="1"/>
                  <a:t>Intersection</a:t>
                </a:r>
                <a:r>
                  <a:rPr lang="ru-RU" sz="2100" b="1" dirty="0"/>
                  <a:t> </a:t>
                </a:r>
                <a:r>
                  <a:rPr lang="ru-RU" sz="2100" b="1" dirty="0" err="1"/>
                  <a:t>over</a:t>
                </a:r>
                <a:r>
                  <a:rPr lang="ru-RU" sz="2100" b="1" dirty="0"/>
                  <a:t> </a:t>
                </a:r>
                <a:r>
                  <a:rPr lang="ru-RU" sz="2100" b="1" dirty="0" err="1"/>
                  <a:t>Union</a:t>
                </a:r>
                <a:r>
                  <a:rPr lang="ru-RU" sz="2100" b="1" dirty="0"/>
                  <a:t> (</a:t>
                </a:r>
                <a:r>
                  <a:rPr lang="ru-RU" sz="2100" b="1" dirty="0" err="1"/>
                  <a:t>IoU</a:t>
                </a:r>
                <a:r>
                  <a:rPr lang="ru-RU" sz="2100" b="1" dirty="0"/>
                  <a:t>)</a:t>
                </a:r>
                <a:r>
                  <a:rPr lang="ru-RU" sz="2100" dirty="0"/>
                  <a:t>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регионы только </a:t>
                </a:r>
                <a:r>
                  <a:rPr lang="ru-RU" sz="2100" i="1" dirty="0"/>
                  <a:t>могут</a:t>
                </a:r>
                <a:r>
                  <a:rPr lang="ru-RU" sz="2100" dirty="0"/>
                  <a:t> содержать какие-то объекты, и не факт, что содержат их целиком.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/>
                      </a:rPr>
                      <m:t>𝐼𝑜𝑈</m:t>
                    </m:r>
                    <m:r>
                      <a:rPr lang="en-US" sz="2100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dirty="0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100" b="0" i="1" dirty="0" smtClean="0">
                                <a:latin typeface="Cambria Math"/>
                              </a:rPr>
                              <m:t>𝑜𝑣𝑒𝑟𝑙𝑎𝑝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dirty="0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100" b="0" i="1" dirty="0" smtClean="0">
                                <a:latin typeface="Cambria Math"/>
                              </a:rPr>
                              <m:t>𝑢𝑛𝑖𝑜𝑛</m:t>
                            </m:r>
                          </m:sub>
                        </m:sSub>
                      </m:den>
                    </m:f>
                    <m:r>
                      <a:rPr lang="ru-RU" sz="2100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100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2100" i="1" dirty="0">
                            <a:latin typeface="Cambria Math"/>
                          </a:rPr>
                          <m:t>𝐴</m:t>
                        </m:r>
                        <m:r>
                          <a:rPr lang="en-US" sz="2100" i="1" dirty="0">
                            <a:latin typeface="Cambria Math"/>
                            <a:ea typeface="Cambria Math"/>
                          </a:rPr>
                          <m:t>∩</m:t>
                        </m:r>
                        <m:r>
                          <a:rPr lang="en-US" sz="2100" b="0" i="1" dirty="0" smtClean="0">
                            <a:latin typeface="Cambria Math"/>
                            <a:ea typeface="Cambria Math"/>
                          </a:rPr>
                          <m:t>𝐵</m:t>
                        </m:r>
                      </m:num>
                      <m:den>
                        <m:r>
                          <a:rPr lang="en-US" sz="2100" i="1" dirty="0">
                            <a:latin typeface="Cambria Math"/>
                          </a:rPr>
                          <m:t>𝐴</m:t>
                        </m:r>
                        <m:r>
                          <a:rPr lang="en-US" sz="2100" i="1" dirty="0" smtClean="0">
                            <a:latin typeface="Cambria Math"/>
                            <a:ea typeface="Cambria Math"/>
                          </a:rPr>
                          <m:t>∪</m:t>
                        </m:r>
                        <m:r>
                          <a:rPr lang="en-US" sz="2100" b="0" i="1" dirty="0" smtClean="0">
                            <a:latin typeface="Cambria Math"/>
                            <a:ea typeface="Cambria Math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sz="2100" dirty="0"/>
                  <a:t> - </a:t>
                </a:r>
                <a:r>
                  <a:rPr lang="ru-RU" sz="2100" dirty="0"/>
                  <a:t>отношение площади пересечения прямоугольного региона-кандидата с прямоугольником, на самом деле обхватывающим объект, к площади объединения этих прямоугольников. </a:t>
                </a:r>
                <a:endParaRPr lang="en-US" sz="21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Если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/>
                      </a:rPr>
                      <m:t>𝐼𝑜𝑈</m:t>
                    </m:r>
                    <m:r>
                      <a:rPr lang="en-US" sz="21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sz="2100" dirty="0"/>
                  <a:t>больше порога, регион-кандидат считается содержащим нужный объект.</a:t>
                </a:r>
                <a:endParaRPr lang="en-US" sz="21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Также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/>
                      </a:rPr>
                      <m:t>𝐼𝑜𝑈</m:t>
                    </m:r>
                  </m:oMath>
                </a14:m>
                <a:r>
                  <a:rPr lang="ru-RU" sz="2100" dirty="0"/>
                  <a:t> позволяет отбрасывать избыточные регионы( включенные в более большие регионы).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7827" y="591127"/>
                <a:ext cx="8748346" cy="5638225"/>
              </a:xfrm>
              <a:blipFill>
                <a:blip r:embed="rId2"/>
                <a:stretch>
                  <a:fillRect l="-696" t="-649" r="-1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 descr="https://habrastorage.org/webt/6i/zz/rh/6izzrhggbprdgbpbqz-qa7lfreu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628" y="4774363"/>
            <a:ext cx="5322771" cy="182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Figure 3: An example of computing Intersection over Unions for various bounding boxe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27" y="5070875"/>
            <a:ext cx="3892960" cy="160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699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552213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Определение объектов</a:t>
            </a:r>
            <a:r>
              <a:rPr lang="en-US" sz="2800" b="1" dirty="0" smtClean="0"/>
              <a:t>. </a:t>
            </a:r>
            <a:r>
              <a:rPr lang="en-US" sz="2800" b="1" dirty="0"/>
              <a:t>R-CNN</a:t>
            </a:r>
            <a:endParaRPr lang="ru-RU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97827" y="591127"/>
                <a:ext cx="8748346" cy="563822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 smtClean="0"/>
                  <a:t>Принцип </a:t>
                </a:r>
                <a:r>
                  <a:rPr lang="ru-RU" sz="2100" dirty="0" err="1"/>
                  <a:t>Selective</a:t>
                </a:r>
                <a:r>
                  <a:rPr lang="ru-RU" sz="2100" dirty="0"/>
                  <a:t> </a:t>
                </a:r>
                <a:r>
                  <a:rPr lang="ru-RU" sz="2100" dirty="0" err="1"/>
                  <a:t>Search</a:t>
                </a:r>
                <a:r>
                  <a:rPr lang="ru-RU" sz="2100" dirty="0"/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Считать ли регион содержащим объект или нет, определялось по метрике </a:t>
                </a:r>
                <a:r>
                  <a:rPr lang="ru-RU" sz="2100" b="1" dirty="0" err="1"/>
                  <a:t>Intersection</a:t>
                </a:r>
                <a:r>
                  <a:rPr lang="ru-RU" sz="2100" b="1" dirty="0"/>
                  <a:t> </a:t>
                </a:r>
                <a:r>
                  <a:rPr lang="ru-RU" sz="2100" b="1" dirty="0" err="1"/>
                  <a:t>over</a:t>
                </a:r>
                <a:r>
                  <a:rPr lang="ru-RU" sz="2100" b="1" dirty="0"/>
                  <a:t> </a:t>
                </a:r>
                <a:r>
                  <a:rPr lang="ru-RU" sz="2100" b="1" dirty="0" err="1"/>
                  <a:t>Union</a:t>
                </a:r>
                <a:r>
                  <a:rPr lang="ru-RU" sz="2100" b="1" dirty="0"/>
                  <a:t> (</a:t>
                </a:r>
                <a:r>
                  <a:rPr lang="ru-RU" sz="2100" b="1" dirty="0" err="1"/>
                  <a:t>IoU</a:t>
                </a:r>
                <a:r>
                  <a:rPr lang="ru-RU" sz="2100" b="1" dirty="0"/>
                  <a:t>)</a:t>
                </a:r>
                <a:r>
                  <a:rPr lang="ru-RU" sz="2100" dirty="0"/>
                  <a:t>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регионы только </a:t>
                </a:r>
                <a:r>
                  <a:rPr lang="ru-RU" sz="2100" i="1" dirty="0"/>
                  <a:t>могут</a:t>
                </a:r>
                <a:r>
                  <a:rPr lang="ru-RU" sz="2100" dirty="0"/>
                  <a:t> содержать какие-то объекты, и не факт, что содержат их целиком.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/>
                      </a:rPr>
                      <m:t>𝐼𝑜𝑈</m:t>
                    </m:r>
                    <m:r>
                      <a:rPr lang="en-US" sz="2100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dirty="0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100" b="0" i="1" dirty="0" smtClean="0">
                                <a:latin typeface="Cambria Math"/>
                              </a:rPr>
                              <m:t>𝑜𝑣𝑒𝑟𝑙𝑎𝑝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dirty="0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100" b="0" i="1" dirty="0" smtClean="0">
                                <a:latin typeface="Cambria Math"/>
                              </a:rPr>
                              <m:t>𝑢𝑛𝑖𝑜𝑛</m:t>
                            </m:r>
                          </m:sub>
                        </m:sSub>
                      </m:den>
                    </m:f>
                    <m:r>
                      <a:rPr lang="ru-RU" sz="2100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100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2100" i="1" dirty="0">
                            <a:latin typeface="Cambria Math"/>
                          </a:rPr>
                          <m:t>𝐴</m:t>
                        </m:r>
                        <m:r>
                          <a:rPr lang="en-US" sz="2100" i="1" dirty="0">
                            <a:latin typeface="Cambria Math"/>
                            <a:ea typeface="Cambria Math"/>
                          </a:rPr>
                          <m:t>∩</m:t>
                        </m:r>
                        <m:r>
                          <a:rPr lang="en-US" sz="2100" b="0" i="1" dirty="0" smtClean="0">
                            <a:latin typeface="Cambria Math"/>
                            <a:ea typeface="Cambria Math"/>
                          </a:rPr>
                          <m:t>𝐵</m:t>
                        </m:r>
                      </m:num>
                      <m:den>
                        <m:r>
                          <a:rPr lang="en-US" sz="2100" i="1" dirty="0">
                            <a:latin typeface="Cambria Math"/>
                          </a:rPr>
                          <m:t>𝐴</m:t>
                        </m:r>
                        <m:r>
                          <a:rPr lang="en-US" sz="2100" i="1" dirty="0" smtClean="0">
                            <a:latin typeface="Cambria Math"/>
                            <a:ea typeface="Cambria Math"/>
                          </a:rPr>
                          <m:t>∪</m:t>
                        </m:r>
                        <m:r>
                          <a:rPr lang="en-US" sz="2100" b="0" i="1" dirty="0" smtClean="0">
                            <a:latin typeface="Cambria Math"/>
                            <a:ea typeface="Cambria Math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sz="2100" dirty="0"/>
                  <a:t> - </a:t>
                </a:r>
                <a:r>
                  <a:rPr lang="ru-RU" sz="2100" dirty="0"/>
                  <a:t>отношение площади пересечения прямоугольного региона-кандидата с прямоугольником, на самом деле обхватывающим объект, к площади объединения этих прямоугольников. </a:t>
                </a:r>
                <a:endParaRPr lang="en-US" sz="21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Если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/>
                      </a:rPr>
                      <m:t>𝐼𝑜𝑈</m:t>
                    </m:r>
                    <m:r>
                      <a:rPr lang="en-US" sz="21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sz="2100" dirty="0"/>
                  <a:t>больше порога, регион-кандидат считается содержащим нужный объект.</a:t>
                </a:r>
                <a:endParaRPr lang="en-US" sz="21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Также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/>
                      </a:rPr>
                      <m:t>𝐼𝑜𝑈</m:t>
                    </m:r>
                  </m:oMath>
                </a14:m>
                <a:r>
                  <a:rPr lang="ru-RU" sz="2100" dirty="0"/>
                  <a:t> позволяет отбрасывать избыточные регионы( включенные в более большие регионы).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7827" y="591127"/>
                <a:ext cx="8748346" cy="5638225"/>
              </a:xfrm>
              <a:blipFill>
                <a:blip r:embed="rId2"/>
                <a:stretch>
                  <a:fillRect l="-696" t="-649" r="-1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4" descr="https://cv-tricks.com/wp-content/uploads/2017/12/RCNN-e151437830643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https://cv-tricks.com/wp-content/uploads/2017/12/RCNN-e1514378306435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" y="692727"/>
            <a:ext cx="9030613" cy="566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5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47" y="120151"/>
            <a:ext cx="8031461" cy="727074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Сверточные нейронные сети. Общая структура</a:t>
            </a:r>
          </a:p>
        </p:txBody>
      </p:sp>
      <p:pic>
        <p:nvPicPr>
          <p:cNvPr id="4098" name="Picture 2" descr="Ð Ð¸ÑÑÐ½Ð¾Ðº 5. - ÐÐ±ÑÐ°Ð±Ð¾ÑÐºÐ° Ð¸Ð·Ð¾Ð±ÑÐ°Ð¶ÐµÐ½Ð¸Ñ ÑÐ»Ð¾ÑÐ¼Ð¸ CN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59" y="2152146"/>
            <a:ext cx="8334198" cy="405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habrastorage.org/webt/4r/8-/t4/4r8-t4d26oc1pw5tt3pd373qa2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44" y="760672"/>
            <a:ext cx="5217865" cy="142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54758" y="6202238"/>
            <a:ext cx="76226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См. как работает сеть по ссылке: </a:t>
            </a:r>
            <a:r>
              <a:rPr lang="ru-RU" dirty="0">
                <a:hlinkClick r:id="rId4"/>
              </a:rPr>
              <a:t>https://www.cs.cmu.edu/~aharley/vis/conv/</a:t>
            </a:r>
            <a:endParaRPr lang="en-US" dirty="0"/>
          </a:p>
          <a:p>
            <a:r>
              <a:rPr lang="ru-RU" dirty="0"/>
              <a:t>И  также тут </a:t>
            </a:r>
            <a:r>
              <a:rPr lang="en-US" dirty="0"/>
              <a:t>here </a:t>
            </a:r>
            <a:r>
              <a:rPr lang="en-US" dirty="0">
                <a:hlinkClick r:id="rId5"/>
              </a:rPr>
              <a:t>https://transcranial.github.io/keras-js/#/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4959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598395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Определение объектов</a:t>
            </a:r>
            <a:r>
              <a:rPr lang="en-US" sz="2800" b="1" dirty="0"/>
              <a:t>. Fast-R-CNN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628073"/>
            <a:ext cx="8748346" cy="56012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200" dirty="0" smtClean="0"/>
              <a:t>Выделение возможных объектов при помощи сразу набора </a:t>
            </a:r>
            <a:r>
              <a:rPr lang="en-US" sz="2200" dirty="0" err="1"/>
              <a:t>Bbox</a:t>
            </a:r>
            <a:endParaRPr lang="ru-RU" sz="2200" dirty="0" smtClean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200" dirty="0" smtClean="0"/>
              <a:t>Все изображение приходит через </a:t>
            </a:r>
            <a:r>
              <a:rPr lang="ru-RU" sz="2200" dirty="0"/>
              <a:t>CNN </a:t>
            </a:r>
            <a:r>
              <a:rPr lang="ru-RU" sz="2200" dirty="0" smtClean="0"/>
              <a:t>для получения определенных карт признаков.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200" dirty="0" err="1" smtClean="0"/>
              <a:t>BBox</a:t>
            </a:r>
            <a:r>
              <a:rPr lang="ru-RU" sz="2200" dirty="0" smtClean="0"/>
              <a:t>-ы накладываются на карту признаков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200" dirty="0" smtClean="0"/>
              <a:t>Полученные </a:t>
            </a:r>
            <a:r>
              <a:rPr lang="en-US" sz="2200" dirty="0" err="1" smtClean="0"/>
              <a:t>Bbox</a:t>
            </a:r>
            <a:r>
              <a:rPr lang="ru-RU" sz="2200" dirty="0" smtClean="0"/>
              <a:t>-карты признаков сжимаются к единому размеру 	технология </a:t>
            </a:r>
            <a:r>
              <a:rPr lang="ru-RU" sz="2200" dirty="0" err="1" smtClean="0"/>
              <a:t>RoIPooling</a:t>
            </a:r>
            <a:endParaRPr lang="ru-RU" sz="2200" dirty="0"/>
          </a:p>
          <a:p>
            <a:pPr marL="22860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 smtClean="0"/>
              <a:t>Выделенные регионы: классификация: </a:t>
            </a:r>
            <a:r>
              <a:rPr lang="ru-RU" sz="2200" dirty="0" err="1" smtClean="0"/>
              <a:t>softmax</a:t>
            </a:r>
            <a:r>
              <a:rPr lang="ru-RU" sz="2200" dirty="0" smtClean="0"/>
              <a:t> </a:t>
            </a:r>
            <a:r>
              <a:rPr lang="ru-RU" sz="2200" dirty="0"/>
              <a:t>с K+1 выходами (по одному на каждый класс + 1 для фона) и </a:t>
            </a:r>
            <a:r>
              <a:rPr lang="ru-RU" sz="2200" dirty="0" err="1"/>
              <a:t>bounding</a:t>
            </a:r>
            <a:r>
              <a:rPr lang="ru-RU" sz="2200" dirty="0"/>
              <a:t> </a:t>
            </a:r>
            <a:r>
              <a:rPr lang="ru-RU" sz="2200" dirty="0" err="1"/>
              <a:t>box</a:t>
            </a:r>
            <a:r>
              <a:rPr lang="ru-RU" sz="2200" dirty="0"/>
              <a:t> </a:t>
            </a:r>
            <a:r>
              <a:rPr lang="ru-RU" sz="2200" dirty="0" err="1"/>
              <a:t>regressor</a:t>
            </a:r>
            <a:r>
              <a:rPr lang="ru-RU" sz="2200" dirty="0"/>
              <a:t>. </a:t>
            </a:r>
          </a:p>
          <a:p>
            <a:pPr marL="685800" lvl="2">
              <a:lnSpc>
                <a:spcPct val="100000"/>
              </a:lnSpc>
              <a:spcBef>
                <a:spcPts val="300"/>
              </a:spcBef>
            </a:pPr>
            <a:r>
              <a:rPr lang="en-US" dirty="0" err="1"/>
              <a:t>Softmax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Bbox</a:t>
            </a:r>
            <a:r>
              <a:rPr lang="en-US" dirty="0"/>
              <a:t> </a:t>
            </a:r>
            <a:r>
              <a:rPr lang="ru-RU" dirty="0"/>
              <a:t>обучаются вместе </a:t>
            </a:r>
            <a:r>
              <a:rPr lang="ru-RU" dirty="0" smtClean="0"/>
              <a:t>–т.е. вместо </a:t>
            </a:r>
            <a:r>
              <a:rPr lang="ru-RU" dirty="0"/>
              <a:t>трех сетей одна</a:t>
            </a:r>
            <a:r>
              <a:rPr lang="ru-RU" sz="2200" dirty="0" smtClean="0"/>
              <a:t>.</a:t>
            </a:r>
            <a:endParaRPr lang="ru-RU" sz="2200" dirty="0"/>
          </a:p>
        </p:txBody>
      </p:sp>
      <p:pic>
        <p:nvPicPr>
          <p:cNvPr id="15362" name="Picture 2" descr="https://habrastorage.org/webt/yt/e-/9u/yte-9u2kp27hykwg9m1n98w6up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98" y="3940265"/>
            <a:ext cx="7259204" cy="27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015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habrastorage.org/webt/jf/-3/22/jf-3224hkrudwxi1_7oogb1avg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62" y="3149600"/>
            <a:ext cx="3763137" cy="37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Определение объектов</a:t>
            </a:r>
            <a:r>
              <a:rPr lang="en-US" sz="2800" b="1" dirty="0" smtClean="0"/>
              <a:t>.</a:t>
            </a:r>
            <a:r>
              <a:rPr lang="ru-RU" sz="2800" b="1" dirty="0" smtClean="0"/>
              <a:t> </a:t>
            </a:r>
            <a:r>
              <a:rPr lang="en-US" sz="2800" b="1" dirty="0"/>
              <a:t>Faster R-CNN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6" y="727960"/>
            <a:ext cx="8863048" cy="56283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Выделение </a:t>
            </a:r>
            <a:r>
              <a:rPr lang="en-US" sz="2100" dirty="0" err="1" smtClean="0"/>
              <a:t>B</a:t>
            </a:r>
            <a:r>
              <a:rPr lang="en-US" sz="2100" dirty="0" err="1"/>
              <a:t>B</a:t>
            </a:r>
            <a:r>
              <a:rPr lang="en-US" sz="2100" dirty="0" err="1" smtClean="0"/>
              <a:t>ox</a:t>
            </a:r>
            <a:r>
              <a:rPr lang="en-US" sz="2100" dirty="0" smtClean="0"/>
              <a:t> </a:t>
            </a:r>
            <a:r>
              <a:rPr lang="ru-RU" sz="2100" dirty="0" smtClean="0"/>
              <a:t>сразу по каратам признакам а не на изначальном изображении.</a:t>
            </a:r>
            <a:endParaRPr lang="en-US" sz="21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По картам признаков скользят</a:t>
            </a:r>
            <a:r>
              <a:rPr lang="en-US" sz="2100" dirty="0" smtClean="0"/>
              <a:t> </a:t>
            </a:r>
            <a:r>
              <a:rPr lang="ru-RU" sz="2100" dirty="0" err="1" smtClean="0"/>
              <a:t>нейросетью</a:t>
            </a:r>
            <a:r>
              <a:rPr lang="ru-RU" sz="2100" dirty="0" smtClean="0"/>
              <a:t> с окном (3х3</a:t>
            </a:r>
            <a:r>
              <a:rPr lang="ru-RU" sz="2100" dirty="0"/>
              <a:t>) </a:t>
            </a:r>
            <a:r>
              <a:rPr lang="ru-RU" sz="2100" dirty="0" smtClean="0"/>
              <a:t> </a:t>
            </a:r>
            <a:r>
              <a:rPr lang="en-US" sz="2100" dirty="0" smtClean="0"/>
              <a:t>(</a:t>
            </a:r>
            <a:r>
              <a:rPr lang="ru-RU" sz="2100" dirty="0" smtClean="0"/>
              <a:t>Блок </a:t>
            </a:r>
            <a:r>
              <a:rPr lang="en-US" sz="2100" dirty="0" smtClean="0"/>
              <a:t>RPN) (</a:t>
            </a:r>
            <a:r>
              <a:rPr lang="en-US" sz="2100" dirty="0"/>
              <a:t>Region Proposal Network (RPN</a:t>
            </a:r>
            <a:r>
              <a:rPr lang="en-US" sz="2100" dirty="0" smtClean="0"/>
              <a:t>))</a:t>
            </a:r>
            <a:r>
              <a:rPr lang="ru-RU" sz="2100" dirty="0" smtClean="0"/>
              <a:t> – сеть выделяет регионы кандидаты</a:t>
            </a:r>
            <a:endParaRPr lang="en-US" sz="2100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 smtClean="0"/>
              <a:t>Сеть вместо </a:t>
            </a:r>
            <a:r>
              <a:rPr lang="en-US" sz="1700" dirty="0" smtClean="0"/>
              <a:t>selective search</a:t>
            </a:r>
            <a:endParaRPr lang="ru-RU" sz="17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Скользящие окно </a:t>
            </a:r>
            <a:r>
              <a:rPr lang="en-US" sz="2100" dirty="0"/>
              <a:t>RPN</a:t>
            </a:r>
            <a:r>
              <a:rPr lang="ru-RU" sz="2100" dirty="0" smtClean="0"/>
              <a:t> </a:t>
            </a:r>
            <a:r>
              <a:rPr lang="ru-RU" sz="2100" dirty="0"/>
              <a:t>(</a:t>
            </a:r>
            <a:r>
              <a:rPr lang="ru-RU" sz="2100" dirty="0" err="1"/>
              <a:t>anchor</a:t>
            </a:r>
            <a:r>
              <a:rPr lang="ru-RU" sz="2100" dirty="0"/>
              <a:t>) – выдает </a:t>
            </a:r>
            <a:r>
              <a:rPr lang="en-US" sz="2100" dirty="0"/>
              <a:t>k </a:t>
            </a:r>
            <a:r>
              <a:rPr lang="ru-RU" sz="2100" dirty="0"/>
              <a:t>рамок</a:t>
            </a:r>
            <a:r>
              <a:rPr lang="ru-RU" sz="2100" dirty="0" smtClean="0"/>
              <a:t>.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100" dirty="0" smtClean="0"/>
              <a:t>Рамки сжимаются</a:t>
            </a:r>
            <a:r>
              <a:rPr lang="en-US" sz="2100" dirty="0" smtClean="0"/>
              <a:t> </a:t>
            </a:r>
            <a:r>
              <a:rPr lang="ru-RU" sz="2100" dirty="0" smtClean="0"/>
              <a:t>по </a:t>
            </a:r>
            <a:r>
              <a:rPr lang="ru-RU" sz="2100" dirty="0" err="1"/>
              <a:t>RoIPooling</a:t>
            </a:r>
            <a:endParaRPr lang="ru-RU" sz="2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Результат обрабатывается  </a:t>
            </a:r>
            <a:r>
              <a:rPr lang="ru-RU" sz="2100" dirty="0"/>
              <a:t>слоями:</a:t>
            </a:r>
            <a:endParaRPr lang="en-US" sz="21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 err="1"/>
              <a:t>box-regression</a:t>
            </a:r>
            <a:r>
              <a:rPr lang="ru-RU" sz="2100" dirty="0"/>
              <a:t> </a:t>
            </a:r>
            <a:r>
              <a:rPr lang="ru-RU" sz="2100" dirty="0" err="1"/>
              <a:t>layer</a:t>
            </a:r>
            <a:r>
              <a:rPr lang="ru-RU" sz="2100" dirty="0"/>
              <a:t> (</a:t>
            </a:r>
            <a:r>
              <a:rPr lang="ru-RU" sz="2100" dirty="0" err="1"/>
              <a:t>reg</a:t>
            </a:r>
            <a:r>
              <a:rPr lang="ru-RU" sz="2100" dirty="0"/>
              <a:t>) </a:t>
            </a:r>
            <a:endParaRPr lang="en-US" sz="2100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Подгонка координат </a:t>
            </a:r>
            <a:r>
              <a:rPr lang="ru-RU" sz="2100" dirty="0"/>
              <a:t>и </a:t>
            </a:r>
            <a:r>
              <a:rPr lang="ru-RU" sz="2100" dirty="0" smtClean="0"/>
              <a:t>размеров </a:t>
            </a:r>
            <a:r>
              <a:rPr lang="ru-RU" sz="2100" dirty="0"/>
              <a:t>рамки </a:t>
            </a:r>
            <a:endParaRPr lang="en-US" sz="21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 err="1"/>
              <a:t>box-classification</a:t>
            </a:r>
            <a:r>
              <a:rPr lang="ru-RU" sz="2100" dirty="0"/>
              <a:t> </a:t>
            </a:r>
            <a:r>
              <a:rPr lang="ru-RU" sz="2100" dirty="0" err="1"/>
              <a:t>layer</a:t>
            </a:r>
            <a:r>
              <a:rPr lang="ru-RU" sz="2100" dirty="0"/>
              <a:t> (</a:t>
            </a:r>
            <a:r>
              <a:rPr lang="ru-RU" sz="2100" dirty="0" err="1"/>
              <a:t>cls</a:t>
            </a:r>
            <a:r>
              <a:rPr lang="ru-RU" sz="2100" dirty="0"/>
              <a:t>).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Вероятность того, что </a:t>
            </a:r>
            <a:r>
              <a:rPr lang="ru-RU" sz="2100" dirty="0" smtClean="0"/>
              <a:t>есть </a:t>
            </a:r>
            <a:r>
              <a:rPr lang="ru-RU" sz="2100" dirty="0"/>
              <a:t>объект</a:t>
            </a:r>
            <a:r>
              <a:rPr lang="en-US" sz="2100" dirty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100" dirty="0" err="1"/>
              <a:t>Reg</a:t>
            </a:r>
            <a:r>
              <a:rPr lang="en-US" sz="2100" dirty="0"/>
              <a:t> </a:t>
            </a:r>
            <a:r>
              <a:rPr lang="ru-RU" sz="2100" dirty="0"/>
              <a:t>и </a:t>
            </a:r>
            <a:r>
              <a:rPr lang="en-US" sz="2100" dirty="0" err="1"/>
              <a:t>cls</a:t>
            </a:r>
            <a:r>
              <a:rPr lang="en-US" sz="2100" dirty="0"/>
              <a:t> </a:t>
            </a:r>
            <a:r>
              <a:rPr lang="ru-RU" sz="2100" dirty="0"/>
              <a:t>слои обучаются </a:t>
            </a:r>
            <a:r>
              <a:rPr lang="ru-RU" sz="2100" dirty="0" smtClean="0"/>
              <a:t>при</a:t>
            </a: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ru-RU" sz="2100" dirty="0" smtClean="0"/>
              <a:t> </a:t>
            </a:r>
            <a:r>
              <a:rPr lang="ru-RU" sz="2100" dirty="0"/>
              <a:t>помощи одной функции</a:t>
            </a:r>
            <a:r>
              <a:rPr lang="ru-RU" sz="2100" dirty="0" smtClean="0"/>
              <a:t>.</a:t>
            </a: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3998319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Определение объектов</a:t>
            </a:r>
            <a:r>
              <a:rPr lang="en-US" sz="2800" b="1" dirty="0" smtClean="0"/>
              <a:t>.</a:t>
            </a:r>
            <a:r>
              <a:rPr lang="ru-RU" sz="2800" b="1" dirty="0" smtClean="0"/>
              <a:t> </a:t>
            </a:r>
            <a:r>
              <a:rPr lang="en-US" sz="2800" b="1" dirty="0" smtClean="0"/>
              <a:t>YOLO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6" y="727960"/>
            <a:ext cx="8863048" cy="56283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YOLO </a:t>
            </a:r>
            <a:r>
              <a:rPr lang="ru-RU" sz="2100" dirty="0"/>
              <a:t>решает задачу обнаружения, как задачу регрессии</a:t>
            </a:r>
            <a:r>
              <a:rPr lang="ru-RU" sz="2100" dirty="0" smtClean="0"/>
              <a:t>.</a:t>
            </a:r>
            <a:endParaRPr lang="en-US" sz="21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Сеть преобразует изображение в </a:t>
            </a:r>
            <a:r>
              <a:rPr lang="en-US" sz="2100" dirty="0" smtClean="0"/>
              <a:t>30 </a:t>
            </a:r>
            <a:r>
              <a:rPr lang="ru-RU" sz="2100" dirty="0" smtClean="0"/>
              <a:t>матриц </a:t>
            </a:r>
            <a:r>
              <a:rPr lang="en-US" sz="2100" dirty="0" smtClean="0"/>
              <a:t>7x7</a:t>
            </a:r>
            <a:r>
              <a:rPr lang="ru-RU" sz="2100" dirty="0" smtClean="0"/>
              <a:t> (в </a:t>
            </a:r>
            <a:r>
              <a:rPr lang="ru-RU" sz="2100" dirty="0" err="1" smtClean="0"/>
              <a:t>тензонр</a:t>
            </a:r>
            <a:r>
              <a:rPr lang="ru-RU" sz="2100" dirty="0" smtClean="0"/>
              <a:t>)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где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700" dirty="0"/>
              <a:t>7x7</a:t>
            </a:r>
            <a:r>
              <a:rPr lang="ru-RU" sz="1700" dirty="0"/>
              <a:t> – 49 ячеек, в которых могут быть найдены объекты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 30 – </a:t>
            </a:r>
            <a:r>
              <a:rPr lang="en-US" sz="1700" dirty="0"/>
              <a:t>(</a:t>
            </a:r>
            <a:r>
              <a:rPr lang="en-US" sz="1700" dirty="0" err="1"/>
              <a:t>x,y,w,h,c</a:t>
            </a:r>
            <a:r>
              <a:rPr lang="en-US" sz="1700" dirty="0"/>
              <a:t>)*B+K,  </a:t>
            </a:r>
            <a:r>
              <a:rPr lang="en-US" sz="1700" dirty="0" err="1"/>
              <a:t>x,y,w,h</a:t>
            </a:r>
            <a:r>
              <a:rPr lang="en-US" sz="1700" dirty="0"/>
              <a:t> – </a:t>
            </a:r>
            <a:r>
              <a:rPr lang="ru-RU" sz="1700" dirty="0"/>
              <a:t>координаты и размер </a:t>
            </a:r>
            <a:r>
              <a:rPr lang="en-US" sz="1700" dirty="0" err="1"/>
              <a:t>Bbox</a:t>
            </a:r>
            <a:r>
              <a:rPr lang="en-US" sz="1700" dirty="0"/>
              <a:t>, c – </a:t>
            </a:r>
            <a:r>
              <a:rPr lang="ru-RU" sz="1700" dirty="0"/>
              <a:t>метрика </a:t>
            </a:r>
            <a:r>
              <a:rPr lang="en-US" sz="1700" dirty="0" err="1"/>
              <a:t>IoU</a:t>
            </a:r>
            <a:r>
              <a:rPr lang="ru-RU" sz="1700" dirty="0"/>
              <a:t> – вероятность того</a:t>
            </a:r>
            <a:r>
              <a:rPr lang="en-US" sz="1700" dirty="0"/>
              <a:t>,</a:t>
            </a:r>
            <a:r>
              <a:rPr lang="ru-RU" sz="1700" dirty="0"/>
              <a:t> что в </a:t>
            </a:r>
            <a:r>
              <a:rPr lang="en-US" sz="1700" dirty="0" err="1"/>
              <a:t>Bbox</a:t>
            </a:r>
            <a:r>
              <a:rPr lang="ru-RU" sz="1700" dirty="0"/>
              <a:t> есть объект</a:t>
            </a:r>
            <a:r>
              <a:rPr lang="en-US" sz="1700" dirty="0"/>
              <a:t>, B – </a:t>
            </a:r>
            <a:r>
              <a:rPr lang="ru-RU" sz="1700" dirty="0"/>
              <a:t>число </a:t>
            </a:r>
            <a:r>
              <a:rPr lang="en-US" sz="1700" dirty="0" err="1"/>
              <a:t>Bbox</a:t>
            </a:r>
            <a:r>
              <a:rPr lang="ru-RU" sz="1700" dirty="0"/>
              <a:t> (2 в оригинале), </a:t>
            </a:r>
            <a:r>
              <a:rPr lang="en-US" sz="1700" dirty="0"/>
              <a:t>K – </a:t>
            </a:r>
            <a:r>
              <a:rPr lang="ru-RU" sz="1700" dirty="0"/>
              <a:t>количество классов.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Выбор классов при помощи алгоритма </a:t>
            </a:r>
            <a:r>
              <a:rPr lang="en-US" sz="2100" dirty="0" smtClean="0"/>
              <a:t>Non max </a:t>
            </a:r>
            <a:r>
              <a:rPr lang="en-US" sz="2100" dirty="0" err="1" smtClean="0"/>
              <a:t>supression</a:t>
            </a:r>
            <a:r>
              <a:rPr lang="ru-RU" dirty="0"/>
              <a:t/>
            </a:r>
            <a:br>
              <a:rPr lang="ru-RU" dirty="0"/>
            </a:br>
            <a:endParaRPr lang="ru-RU" sz="1300" dirty="0"/>
          </a:p>
        </p:txBody>
      </p:sp>
      <p:pic>
        <p:nvPicPr>
          <p:cNvPr id="2050" name="Picture 2" descr="https://sibac.info/files/2018_04_12_studtech/ivsitkin.files/image0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5984"/>
            <a:ext cx="7413503" cy="276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865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Определение объектов</a:t>
            </a:r>
            <a:r>
              <a:rPr lang="en-US" sz="2800" b="1" dirty="0" smtClean="0"/>
              <a:t>.</a:t>
            </a:r>
            <a:r>
              <a:rPr lang="ru-RU" sz="2800" b="1" dirty="0" smtClean="0"/>
              <a:t> </a:t>
            </a:r>
            <a:r>
              <a:rPr lang="en-US" sz="2800" b="1" dirty="0" smtClean="0"/>
              <a:t>YOLO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6" y="727960"/>
            <a:ext cx="8863048" cy="56283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Выбор классов при помощи алгоритма </a:t>
            </a:r>
            <a:r>
              <a:rPr lang="en-US" sz="2100" dirty="0" smtClean="0"/>
              <a:t>Non max suppression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Для каждого класса имеется набор из 7*7*</a:t>
            </a:r>
            <a:r>
              <a:rPr lang="en-US" sz="2100" dirty="0" smtClean="0"/>
              <a:t>B – </a:t>
            </a:r>
            <a:r>
              <a:rPr lang="ru-RU" sz="2100" dirty="0" smtClean="0"/>
              <a:t>значений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ячейки где </a:t>
            </a:r>
            <a:r>
              <a:rPr lang="en-US" sz="2100" dirty="0" err="1" smtClean="0"/>
              <a:t>IoU</a:t>
            </a:r>
            <a:r>
              <a:rPr lang="en-US" sz="2100" dirty="0" smtClean="0"/>
              <a:t> </a:t>
            </a:r>
            <a:r>
              <a:rPr lang="ru-RU" sz="2100" dirty="0" smtClean="0"/>
              <a:t>меньше порога отбрасываются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Значения сортируются,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Максимумы для каждого класса – свидетельства наличия центра объекта в данной точке, </a:t>
            </a:r>
            <a:r>
              <a:rPr lang="en-US" sz="2100" dirty="0" err="1" smtClean="0"/>
              <a:t>IoU</a:t>
            </a:r>
            <a:r>
              <a:rPr lang="en-US" sz="2100" dirty="0" smtClean="0"/>
              <a:t> </a:t>
            </a:r>
            <a:r>
              <a:rPr lang="ru-RU" sz="2100" dirty="0" smtClean="0"/>
              <a:t>окрестных ячеек – позволяет оценить размеры объекта</a:t>
            </a:r>
            <a:endParaRPr lang="ru-RU" sz="2100" dirty="0"/>
          </a:p>
        </p:txBody>
      </p:sp>
      <p:pic>
        <p:nvPicPr>
          <p:cNvPr id="1026" name="Picture 2" descr="YOLO work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03" y="3035300"/>
            <a:ext cx="6931343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216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Определение объектов</a:t>
            </a:r>
            <a:r>
              <a:rPr lang="en-US" sz="2800" b="1" dirty="0" smtClean="0"/>
              <a:t>.</a:t>
            </a:r>
            <a:r>
              <a:rPr lang="ru-RU" sz="2800" b="1" dirty="0" smtClean="0"/>
              <a:t> </a:t>
            </a:r>
            <a:r>
              <a:rPr lang="en-US" sz="2800" b="1" dirty="0" smtClean="0"/>
              <a:t>YOLO</a:t>
            </a:r>
            <a:r>
              <a:rPr lang="ru-RU" sz="2800" b="1" dirty="0" smtClean="0"/>
              <a:t> и </a:t>
            </a:r>
            <a:r>
              <a:rPr lang="en-US" sz="2800" b="1" dirty="0" smtClean="0"/>
              <a:t>SSD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6" y="727960"/>
            <a:ext cx="8863048" cy="56283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100" dirty="0"/>
          </a:p>
        </p:txBody>
      </p:sp>
      <p:pic>
        <p:nvPicPr>
          <p:cNvPr id="3074" name="Picture 2" descr="https://machinethink.net/images/object-detection/architectures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43" y="1417006"/>
            <a:ext cx="7771614" cy="458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785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Определение объектов</a:t>
            </a:r>
            <a:r>
              <a:rPr lang="en-US" sz="2800" b="1" dirty="0" smtClean="0"/>
              <a:t>.</a:t>
            </a:r>
            <a:r>
              <a:rPr lang="ru-RU" sz="2800" b="1" dirty="0" smtClean="0"/>
              <a:t> </a:t>
            </a:r>
            <a:r>
              <a:rPr lang="en-US" sz="2800" b="1" dirty="0" smtClean="0"/>
              <a:t>SSD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6" y="727960"/>
            <a:ext cx="8863048" cy="562839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100" b="1" dirty="0"/>
              <a:t>Single Shot Detector</a:t>
            </a:r>
            <a:r>
              <a:rPr lang="en-US" sz="2100" dirty="0"/>
              <a:t> (</a:t>
            </a:r>
            <a:r>
              <a:rPr lang="en-US" sz="2100" b="1" dirty="0" smtClean="0"/>
              <a:t>SSD) – </a:t>
            </a:r>
            <a:r>
              <a:rPr lang="ru-RU" sz="2100" dirty="0" smtClean="0"/>
              <a:t>основное отличие от </a:t>
            </a:r>
            <a:r>
              <a:rPr lang="en-US" sz="2100" dirty="0" smtClean="0"/>
              <a:t>YOLO </a:t>
            </a:r>
            <a:r>
              <a:rPr lang="ru-RU" sz="2100" dirty="0" smtClean="0"/>
              <a:t>предсказание класса и </a:t>
            </a:r>
            <a:r>
              <a:rPr lang="en-US" sz="2100" dirty="0" err="1" smtClean="0"/>
              <a:t>Bbox</a:t>
            </a:r>
            <a:r>
              <a:rPr lang="ru-RU" sz="2100" dirty="0" smtClean="0"/>
              <a:t> параметров</a:t>
            </a:r>
            <a:r>
              <a:rPr lang="en-US" sz="2100" dirty="0" smtClean="0"/>
              <a:t> </a:t>
            </a:r>
            <a:r>
              <a:rPr lang="ru-RU" sz="2100" dirty="0" smtClean="0"/>
              <a:t> последовательное на разных картах </a:t>
            </a:r>
            <a:r>
              <a:rPr lang="ru-RU" sz="1700" dirty="0"/>
              <a:t>признаков.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700" dirty="0"/>
              <a:t>То есть сначала идет грубое предсказание параметров и вероятности класса в </a:t>
            </a:r>
            <a:r>
              <a:rPr lang="en-US" sz="1700" dirty="0" err="1"/>
              <a:t>BBox</a:t>
            </a:r>
            <a:r>
              <a:rPr lang="ru-RU" sz="1700" dirty="0"/>
              <a:t>, а затем его уточнение.</a:t>
            </a:r>
            <a:endParaRPr lang="en-US" sz="17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700" dirty="0"/>
              <a:t>Полученные на каждой карте признаков вектора объектов объединяются,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ru-RU" sz="1700" dirty="0"/>
              <a:t>Затем происходит </a:t>
            </a:r>
            <a:r>
              <a:rPr lang="en-US" sz="1700" dirty="0" err="1"/>
              <a:t>NonMaxSupression</a:t>
            </a:r>
            <a:r>
              <a:rPr lang="en-US" sz="1700" dirty="0"/>
              <a:t> </a:t>
            </a:r>
            <a:r>
              <a:rPr lang="ru-RU" sz="1700" dirty="0"/>
              <a:t>для итогового выбора границ </a:t>
            </a:r>
          </a:p>
        </p:txBody>
      </p:sp>
      <p:pic>
        <p:nvPicPr>
          <p:cNvPr id="2050" name="Picture 2" descr="SSD architectu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9" y="3927532"/>
            <a:ext cx="2862805" cy="93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1254/1*t2oxAKMUMpdKEqI9b1JSL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550" y="2834679"/>
            <a:ext cx="6705600" cy="384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208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/>
              <a:t>Сверточные нейронные сети. </a:t>
            </a:r>
            <a:br>
              <a:rPr lang="ru-RU" sz="2800" b="1" dirty="0"/>
            </a:br>
            <a:r>
              <a:rPr lang="ru-RU" sz="2800" b="1" dirty="0"/>
              <a:t>Архитектуры нейронных сетей. Сравнение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5" y="829560"/>
            <a:ext cx="8746149" cy="56283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</p:txBody>
      </p:sp>
      <p:pic>
        <p:nvPicPr>
          <p:cNvPr id="2050" name="Picture 2" descr="https://cdn-images-1.medium.com/max/1400/1*7dJTcEv7vYAQyHbQ8QAZ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45" y="1106487"/>
            <a:ext cx="8589230" cy="5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515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/>
              <a:t>Сверточные нейронные сети. </a:t>
            </a:r>
            <a:br>
              <a:rPr lang="ru-RU" sz="2800" b="1" dirty="0"/>
            </a:br>
            <a:r>
              <a:rPr lang="ru-RU" sz="2800" b="1" dirty="0"/>
              <a:t>Архитектуры нейронных сетей. Сравнение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5" y="829560"/>
            <a:ext cx="8746149" cy="56283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</p:txBody>
      </p:sp>
      <p:pic>
        <p:nvPicPr>
          <p:cNvPr id="4098" name="Picture 2" descr="https://cdn-images-1.medium.com/max/1200/1*U6CM6Tnn9CTbva6ddYdPa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4" y="977900"/>
            <a:ext cx="848536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326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Задача объектной сегментации.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 Лекция – </a:t>
            </a:r>
          </a:p>
          <a:p>
            <a:r>
              <a:rPr lang="ru-RU" sz="2800" b="1" dirty="0" err="1">
                <a:solidFill>
                  <a:schemeClr val="bg1">
                    <a:lumMod val="50000"/>
                  </a:schemeClr>
                </a:solidFill>
              </a:rPr>
              <a:t>Сверточные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 нейронные сети </a:t>
            </a:r>
            <a:br>
              <a:rPr lang="ru-RU" sz="2800" b="1" dirty="0">
                <a:solidFill>
                  <a:schemeClr val="bg1">
                    <a:lumMod val="50000"/>
                  </a:schemeClr>
                </a:solidFill>
              </a:rPr>
            </a:b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652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/>
              <a:t>Сверточные нейронные сети. </a:t>
            </a:r>
            <a:br>
              <a:rPr lang="ru-RU" sz="2800" b="1" dirty="0"/>
            </a:br>
            <a:r>
              <a:rPr lang="ru-RU" sz="2800" b="1" dirty="0"/>
              <a:t>Архитектуры нейронных сетей. </a:t>
            </a:r>
            <a:r>
              <a:rPr lang="en-US" sz="2800" b="1" dirty="0"/>
              <a:t>Mask R-CNN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6" y="829560"/>
            <a:ext cx="8660424" cy="56283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Добавление к </a:t>
            </a:r>
            <a:r>
              <a:rPr lang="en-US" sz="1800" dirty="0"/>
              <a:t>Faster-R-CNN </a:t>
            </a:r>
            <a:r>
              <a:rPr lang="ru-RU" sz="1800" dirty="0"/>
              <a:t>маски, покрывающей объект.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Маска – анализ пикселей (1 – объект в данном пикселе есть, 0 – объекта нет).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Маски предсказываются отдельно для каждого класса, без предварительного знания, что изображено в регионе.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После прохождения сети выбирается макса для выбранного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RolAlign</a:t>
            </a:r>
            <a:r>
              <a:rPr lang="en-US" sz="1800" dirty="0"/>
              <a:t> – </a:t>
            </a:r>
            <a:r>
              <a:rPr lang="ru-RU" sz="1800" dirty="0"/>
              <a:t>процедура билинейной интерполяции позиции на изображении, по позиции на маске.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основе две сети с общей функцией потер.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 err="1"/>
              <a:t>backbone</a:t>
            </a:r>
            <a:r>
              <a:rPr lang="ru-RU" sz="1800" dirty="0"/>
              <a:t>  - CNN-сеть вычисления признаков изображения </a:t>
            </a:r>
            <a:r>
              <a:rPr lang="en-US" sz="1800" dirty="0"/>
              <a:t>(</a:t>
            </a:r>
            <a:r>
              <a:rPr lang="en-US" sz="1800" dirty="0" err="1"/>
              <a:t>ResNet</a:t>
            </a:r>
            <a:r>
              <a:rPr lang="ru-RU" sz="1800" dirty="0"/>
              <a:t>,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 err="1"/>
              <a:t>head</a:t>
            </a:r>
            <a:r>
              <a:rPr lang="ru-RU" sz="1800" dirty="0"/>
              <a:t> - сеть  части сети отвечающие за предсказание охватывающей рамки, классификации объекта и определение его маски.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</p:txBody>
      </p:sp>
      <p:pic>
        <p:nvPicPr>
          <p:cNvPr id="12292" name="Picture 4" descr="https://habrastorage.org/webt/n3/cs/tp/n3cstpty6ktfwhw6vklswah1rx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3914775"/>
            <a:ext cx="65913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848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36574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/>
              <a:t>Задачи, решаемые </a:t>
            </a:r>
            <a:r>
              <a:rPr lang="ru-RU" sz="3200" b="1" dirty="0" err="1"/>
              <a:t>сверточными</a:t>
            </a:r>
            <a:r>
              <a:rPr lang="ru-RU" sz="3200" b="1" dirty="0"/>
              <a:t> сетями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0976" y="920750"/>
            <a:ext cx="8801100" cy="3213100"/>
          </a:xfrm>
        </p:spPr>
        <p:txBody>
          <a:bodyPr>
            <a:normAutofit lnSpcReduction="10000"/>
          </a:bodyPr>
          <a:lstStyle/>
          <a:p>
            <a:r>
              <a:rPr lang="ru-RU" sz="2000" b="1" dirty="0" err="1"/>
              <a:t>Classification</a:t>
            </a:r>
            <a:r>
              <a:rPr lang="ru-RU" sz="2000" dirty="0"/>
              <a:t> — классификация изображения по типу объекта, которое оно содержит;</a:t>
            </a:r>
          </a:p>
          <a:p>
            <a:r>
              <a:rPr lang="ru-RU" sz="2000" b="1" dirty="0" err="1"/>
              <a:t>Semantic</a:t>
            </a:r>
            <a:r>
              <a:rPr lang="ru-RU" sz="2000" b="1" dirty="0"/>
              <a:t> </a:t>
            </a:r>
            <a:r>
              <a:rPr lang="ru-RU" sz="2000" b="1" dirty="0" err="1"/>
              <a:t>segmentation</a:t>
            </a:r>
            <a:r>
              <a:rPr lang="ru-RU" sz="2000" dirty="0"/>
              <a:t> — определение всех пикселей объектов определённого класса или фона на изображении. Если несколько объектов одного класса перекрываются, их пиксели никак не отделяются друг от друга;</a:t>
            </a:r>
          </a:p>
          <a:p>
            <a:r>
              <a:rPr lang="ru-RU" sz="2000" b="1" dirty="0" err="1"/>
              <a:t>Object</a:t>
            </a:r>
            <a:r>
              <a:rPr lang="ru-RU" sz="2000" b="1" dirty="0"/>
              <a:t> </a:t>
            </a:r>
            <a:r>
              <a:rPr lang="ru-RU" sz="2000" b="1" dirty="0" err="1"/>
              <a:t>detection</a:t>
            </a:r>
            <a:r>
              <a:rPr lang="ru-RU" sz="2000" dirty="0"/>
              <a:t> — обнаружение всех объектов указанных классов и определение охватывающей рамки для каждого из них;</a:t>
            </a:r>
          </a:p>
          <a:p>
            <a:r>
              <a:rPr lang="ru-RU" sz="2000" b="1" dirty="0" err="1"/>
              <a:t>Instance</a:t>
            </a:r>
            <a:r>
              <a:rPr lang="ru-RU" sz="2000" b="1" dirty="0"/>
              <a:t> </a:t>
            </a:r>
            <a:r>
              <a:rPr lang="ru-RU" sz="2000" b="1" dirty="0" err="1"/>
              <a:t>segmentation</a:t>
            </a:r>
            <a:r>
              <a:rPr lang="ru-RU" sz="2000" dirty="0"/>
              <a:t> — определение пикселей, принадлежащих каждому объекту каждого класса по отдельности;</a:t>
            </a:r>
            <a:endParaRPr lang="ru-RU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4371975"/>
            <a:ext cx="743902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254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Задача семантической сегментации.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 Лекция – </a:t>
            </a:r>
          </a:p>
          <a:p>
            <a:r>
              <a:rPr lang="ru-RU" sz="2800" b="1" dirty="0" err="1">
                <a:solidFill>
                  <a:schemeClr val="bg1">
                    <a:lumMod val="50000"/>
                  </a:schemeClr>
                </a:solidFill>
              </a:rPr>
              <a:t>Сверточные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 нейронные сети </a:t>
            </a:r>
            <a:br>
              <a:rPr lang="ru-RU" sz="2800" b="1" dirty="0">
                <a:solidFill>
                  <a:schemeClr val="bg1">
                    <a:lumMod val="50000"/>
                  </a:schemeClr>
                </a:solidFill>
              </a:rPr>
            </a:b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786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Задача семантической сегментации</a:t>
            </a:r>
            <a:r>
              <a:rPr lang="en-US" sz="2800" b="1" dirty="0" smtClean="0"/>
              <a:t>. </a:t>
            </a:r>
            <a:r>
              <a:rPr lang="en-US" sz="2800" b="1" dirty="0"/>
              <a:t>DNN</a:t>
            </a:r>
            <a:r>
              <a:rPr lang="ru-RU" sz="2800" b="1" dirty="0"/>
              <a:t> </a:t>
            </a:r>
            <a:r>
              <a:rPr lang="en-US" sz="2800" b="1" dirty="0" err="1"/>
              <a:t>SegNet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186" y="772410"/>
            <a:ext cx="8890613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i="1" dirty="0" err="1"/>
              <a:t>Deconvolutional</a:t>
            </a:r>
            <a:r>
              <a:rPr lang="ru-RU" sz="1800" i="1" dirty="0"/>
              <a:t> </a:t>
            </a:r>
            <a:r>
              <a:rPr lang="ru-RU" sz="1800" i="1" dirty="0" err="1"/>
              <a:t>Neural</a:t>
            </a:r>
            <a:r>
              <a:rPr lang="ru-RU" sz="1800" i="1" dirty="0"/>
              <a:t> </a:t>
            </a:r>
            <a:r>
              <a:rPr lang="ru-RU" sz="1800" i="1" dirty="0" err="1"/>
              <a:t>Network</a:t>
            </a:r>
            <a:r>
              <a:rPr lang="ru-RU" sz="1800" dirty="0" err="1"/>
              <a:t>s</a:t>
            </a:r>
            <a:r>
              <a:rPr lang="ru-RU" sz="1800" dirty="0"/>
              <a:t>, </a:t>
            </a:r>
            <a:r>
              <a:rPr lang="en-US" sz="1800" dirty="0"/>
              <a:t>- </a:t>
            </a:r>
            <a:r>
              <a:rPr lang="ru-RU" sz="1800" dirty="0"/>
              <a:t>синтез изображения, с учетом  параметров, полученных при обучении </a:t>
            </a:r>
            <a:r>
              <a:rPr lang="ru-RU" sz="1800" i="1" dirty="0"/>
              <a:t>CNN.</a:t>
            </a:r>
            <a:endParaRPr lang="en-US" sz="1800" i="1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i="1" dirty="0"/>
              <a:t>В основе сети принцип </a:t>
            </a:r>
            <a:r>
              <a:rPr lang="ru-RU" sz="1600" dirty="0"/>
              <a:t>обучаемого </a:t>
            </a:r>
            <a:r>
              <a:rPr lang="en-US" sz="1600" dirty="0" err="1"/>
              <a:t>upsampling</a:t>
            </a:r>
            <a:r>
              <a:rPr lang="ru-RU" sz="1600" dirty="0"/>
              <a:t>-а и  </a:t>
            </a:r>
            <a:r>
              <a:rPr lang="en-US" sz="1600" dirty="0"/>
              <a:t> </a:t>
            </a:r>
            <a:r>
              <a:rPr lang="ru-RU" sz="1600" dirty="0" err="1"/>
              <a:t>декноволюции</a:t>
            </a:r>
            <a:r>
              <a:rPr lang="en-US" sz="1600" dirty="0"/>
              <a:t> (transposed convolution,</a:t>
            </a:r>
            <a:r>
              <a:rPr lang="ru-RU" sz="1600" dirty="0"/>
              <a:t> </a:t>
            </a:r>
            <a:r>
              <a:rPr lang="en-US" sz="1600" dirty="0"/>
              <a:t>deconvolution)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 Каждый уровень иерархии может формировать сложные функции на основе функций уровней, расположенных </a:t>
            </a:r>
            <a:r>
              <a:rPr lang="en-US" sz="1800" dirty="0"/>
              <a:t> </a:t>
            </a:r>
            <a:r>
              <a:rPr lang="ru-RU" sz="1800" dirty="0"/>
              <a:t>ниже. </a:t>
            </a:r>
            <a:endParaRPr lang="en-US" sz="1800" dirty="0"/>
          </a:p>
          <a:p>
            <a:pPr marL="542925" lvl="1">
              <a:lnSpc>
                <a:spcPct val="100000"/>
              </a:lnSpc>
              <a:spcBef>
                <a:spcPts val="0"/>
              </a:spcBef>
            </a:pPr>
            <a:r>
              <a:rPr lang="ru-RU" sz="1600" dirty="0" err="1"/>
              <a:t>deco</a:t>
            </a:r>
            <a:r>
              <a:rPr lang="en-US" sz="1600" dirty="0"/>
              <a:t>der</a:t>
            </a:r>
            <a:r>
              <a:rPr lang="ru-RU" sz="1600" dirty="0"/>
              <a:t> использует транспонированные версии фильтров </a:t>
            </a:r>
            <a:r>
              <a:rPr lang="en-US" sz="1600" dirty="0"/>
              <a:t>encoder-</a:t>
            </a:r>
            <a:r>
              <a:rPr lang="ru-RU" sz="1600" dirty="0"/>
              <a:t>а соответствующего слоя. </a:t>
            </a:r>
            <a:endParaRPr lang="en-US" sz="1600" dirty="0"/>
          </a:p>
          <a:p>
            <a:pPr marL="542925"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В </a:t>
            </a:r>
            <a:r>
              <a:rPr lang="en-US" sz="1600" dirty="0" err="1"/>
              <a:t>SegNet</a:t>
            </a:r>
            <a:r>
              <a:rPr lang="en-US" sz="1600" dirty="0"/>
              <a:t> </a:t>
            </a:r>
            <a:r>
              <a:rPr lang="ru-RU" sz="1600" dirty="0"/>
              <a:t>в декодер передаются не ядра свертки, а карты, по которым был произведен </a:t>
            </a:r>
            <a:r>
              <a:rPr lang="en-US" sz="1600" dirty="0"/>
              <a:t>pooling. (</a:t>
            </a:r>
            <a:r>
              <a:rPr lang="ru-RU" sz="1600" dirty="0"/>
              <a:t>то есть позиции выбранных значений).</a:t>
            </a:r>
            <a:endParaRPr lang="en-US" sz="1600" dirty="0"/>
          </a:p>
          <a:p>
            <a:pPr marL="542925"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Encoder</a:t>
            </a:r>
            <a:r>
              <a:rPr lang="ru-RU" sz="1600" dirty="0"/>
              <a:t> </a:t>
            </a:r>
            <a:r>
              <a:rPr lang="ru-RU" sz="1600" dirty="0" err="1"/>
              <a:t>предобучается</a:t>
            </a:r>
            <a:r>
              <a:rPr lang="ru-RU" sz="1600" dirty="0"/>
              <a:t> на основе </a:t>
            </a:r>
            <a:r>
              <a:rPr lang="en-US" sz="1600" dirty="0"/>
              <a:t>VGG-16 </a:t>
            </a:r>
            <a:r>
              <a:rPr lang="ru-RU" sz="1600" dirty="0"/>
              <a:t>затем </a:t>
            </a:r>
            <a:r>
              <a:rPr lang="en-US" sz="1600" dirty="0"/>
              <a:t>FC </a:t>
            </a:r>
            <a:r>
              <a:rPr lang="ru-RU" sz="1600" dirty="0"/>
              <a:t>убирают.</a:t>
            </a:r>
            <a:endParaRPr lang="ru-RU" sz="1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Последний декодер формирует </a:t>
            </a:r>
            <a:r>
              <a:rPr lang="en-US" sz="1800" dirty="0"/>
              <a:t>RGB </a:t>
            </a:r>
            <a:r>
              <a:rPr lang="ru-RU" sz="1800" dirty="0"/>
              <a:t>изображения.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Классификация синтезированного изображения по каждому пикселю отдельно функцией </a:t>
            </a:r>
            <a:r>
              <a:rPr lang="en-US" sz="1800" dirty="0" err="1"/>
              <a:t>softmax</a:t>
            </a:r>
            <a:r>
              <a:rPr lang="ru-RU" sz="1800" dirty="0"/>
              <a:t>.</a:t>
            </a:r>
            <a:r>
              <a:rPr lang="en-US" sz="1800" dirty="0"/>
              <a:t/>
            </a:r>
            <a:br>
              <a:rPr lang="en-US" sz="1800" dirty="0"/>
            </a:br>
            <a:endParaRPr lang="ru-RU" sz="1800" dirty="0"/>
          </a:p>
        </p:txBody>
      </p:sp>
      <p:pic>
        <p:nvPicPr>
          <p:cNvPr id="4" name="Picture 2" descr="seg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46" y="4333875"/>
            <a:ext cx="83343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2175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77850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семантической сегментации. </a:t>
            </a:r>
            <a:r>
              <a:rPr lang="en-US" sz="3200" b="1" dirty="0"/>
              <a:t>UNET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4904" y="869824"/>
            <a:ext cx="8476488" cy="5750433"/>
          </a:xfrm>
        </p:spPr>
        <p:txBody>
          <a:bodyPr>
            <a:noAutofit/>
          </a:bodyPr>
          <a:lstStyle/>
          <a:p>
            <a:pPr marL="228600" lvl="1">
              <a:spcBef>
                <a:spcPts val="0"/>
              </a:spcBef>
            </a:pPr>
            <a:r>
              <a:rPr lang="en-US" sz="1800" dirty="0"/>
              <a:t>U-Net </a:t>
            </a:r>
            <a:r>
              <a:rPr lang="ru-RU" sz="1800" dirty="0"/>
              <a:t>предложен для анализа </a:t>
            </a:r>
            <a:r>
              <a:rPr lang="ru-RU" sz="1800" dirty="0" err="1"/>
              <a:t>медецинских</a:t>
            </a:r>
            <a:r>
              <a:rPr lang="ru-RU" sz="1800" dirty="0"/>
              <a:t> изображений. </a:t>
            </a:r>
          </a:p>
          <a:p>
            <a:pPr marL="228600" lvl="1">
              <a:spcBef>
                <a:spcPts val="0"/>
              </a:spcBef>
            </a:pPr>
            <a:r>
              <a:rPr lang="ru-RU" sz="1800" dirty="0"/>
              <a:t>В отличии от </a:t>
            </a:r>
            <a:r>
              <a:rPr lang="en-US" sz="1800" dirty="0" err="1"/>
              <a:t>SegNet</a:t>
            </a:r>
            <a:r>
              <a:rPr lang="en-US" sz="1800" dirty="0"/>
              <a:t> </a:t>
            </a:r>
            <a:r>
              <a:rPr lang="ru-RU" sz="1800" dirty="0"/>
              <a:t>передает всю карту признаков из </a:t>
            </a:r>
            <a:r>
              <a:rPr lang="ru-RU" sz="1800" dirty="0" err="1"/>
              <a:t>энкодера</a:t>
            </a:r>
            <a:r>
              <a:rPr lang="ru-RU" sz="1800" dirty="0"/>
              <a:t> в декодер.</a:t>
            </a:r>
          </a:p>
          <a:p>
            <a:pPr marL="228600" lvl="1">
              <a:spcBef>
                <a:spcPts val="0"/>
              </a:spcBef>
            </a:pPr>
            <a:r>
              <a:rPr lang="ru-RU" sz="1800" dirty="0"/>
              <a:t>Преимущество – сохранение большей информации, </a:t>
            </a:r>
          </a:p>
          <a:p>
            <a:pPr marL="228600" lvl="1">
              <a:spcBef>
                <a:spcPts val="0"/>
              </a:spcBef>
            </a:pPr>
            <a:r>
              <a:rPr lang="ru-RU" sz="1800" dirty="0"/>
              <a:t>Недостаток – необходимость хранения большого объема данных.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habrastorage.org/getpro/habr/post_images/cdf/52f/999/cdf52f99903a93bd403db1b073f19ba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62" y="2363246"/>
            <a:ext cx="6729633" cy="377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38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Задача семантической сегментации</a:t>
            </a:r>
            <a:r>
              <a:rPr lang="en-US" sz="2800" b="1" dirty="0" smtClean="0"/>
              <a:t>. </a:t>
            </a:r>
            <a:r>
              <a:rPr lang="en-US" sz="2800" b="1" dirty="0"/>
              <a:t>DNN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187" y="772410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Примеры для разных </a:t>
            </a:r>
            <a:r>
              <a:rPr lang="en-US" sz="1800" dirty="0"/>
              <a:t>DNN</a:t>
            </a:r>
            <a:endParaRPr lang="ru-RU" sz="1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797" y="1114423"/>
            <a:ext cx="6216752" cy="537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28494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/>
              <a:t>Задача семантической сегментации</a:t>
            </a:r>
            <a:r>
              <a:rPr lang="en-US" sz="2800" b="1" dirty="0" smtClean="0"/>
              <a:t>. </a:t>
            </a:r>
            <a:r>
              <a:rPr lang="en-US" sz="2800" b="1" dirty="0"/>
              <a:t>DNN </a:t>
            </a:r>
            <a:r>
              <a:rPr lang="en-US" sz="2800" b="1" dirty="0" err="1"/>
              <a:t>DeconvNet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ru-RU" sz="1800" dirty="0"/>
          </a:p>
        </p:txBody>
      </p:sp>
      <p:pic>
        <p:nvPicPr>
          <p:cNvPr id="1945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86" y="768350"/>
            <a:ext cx="8180964" cy="550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000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36574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/>
              <a:t>Задачи, решаемые </a:t>
            </a:r>
            <a:r>
              <a:rPr lang="ru-RU" sz="3200" b="1" dirty="0" err="1"/>
              <a:t>сверточными</a:t>
            </a:r>
            <a:r>
              <a:rPr lang="ru-RU" sz="3200" b="1" dirty="0"/>
              <a:t> сетями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2102" y="901701"/>
            <a:ext cx="8801100" cy="32131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Panoptic </a:t>
            </a:r>
            <a:r>
              <a:rPr lang="ru-RU" sz="2000" b="1" dirty="0" err="1" smtClean="0"/>
              <a:t>segmentation</a:t>
            </a:r>
            <a:r>
              <a:rPr lang="ru-RU" sz="2000" dirty="0"/>
              <a:t> — </a:t>
            </a:r>
            <a:r>
              <a:rPr lang="ru-RU" sz="2000" dirty="0" smtClean="0"/>
              <a:t>особый вид  </a:t>
            </a:r>
            <a:r>
              <a:rPr lang="en-US" sz="2000" dirty="0" smtClean="0"/>
              <a:t>instance </a:t>
            </a:r>
            <a:r>
              <a:rPr lang="ru-RU" sz="2000" dirty="0" smtClean="0"/>
              <a:t>сегментации, выделяющий вообще все, что есть на изображении как отдельные объекты</a:t>
            </a:r>
            <a:endParaRPr lang="ru-RU" sz="2000" dirty="0"/>
          </a:p>
        </p:txBody>
      </p:sp>
      <p:pic>
        <p:nvPicPr>
          <p:cNvPr id="1030" name="Picture 6" descr="b) semantic segmentation, (c) instance segmentation and (d) panoptic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98355"/>
            <a:ext cx="6496050" cy="467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422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36574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/>
              <a:t>Задачи, решаемые </a:t>
            </a:r>
            <a:r>
              <a:rPr lang="ru-RU" sz="3200" b="1" dirty="0" err="1"/>
              <a:t>сверточными</a:t>
            </a:r>
            <a:r>
              <a:rPr lang="ru-RU" sz="3200" b="1" dirty="0"/>
              <a:t> сетями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31800" y="906145"/>
            <a:ext cx="83185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Неклассические задачи</a:t>
            </a:r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/>
            </a:r>
            <a:br>
              <a:rPr lang="ru-RU" sz="2000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266825"/>
            <a:ext cx="7886700" cy="4351338"/>
          </a:xfrm>
        </p:spPr>
        <p:txBody>
          <a:bodyPr>
            <a:normAutofit/>
          </a:bodyPr>
          <a:lstStyle/>
          <a:p>
            <a:r>
              <a:rPr lang="ru-RU" sz="2000" dirty="0"/>
              <a:t>Развертывающая сеть – генерация изображений</a:t>
            </a:r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52" y="1605901"/>
            <a:ext cx="4730920" cy="2552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588" y="2403249"/>
            <a:ext cx="2938712" cy="4316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 descr="http://www.tadviser.ru/images/4/44/Gan_2_67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52" y="4746348"/>
            <a:ext cx="4150348" cy="18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472870" y="1998752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Перенос стиля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057238" y="4377016"/>
            <a:ext cx="2243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Оценка подлинности</a:t>
            </a:r>
          </a:p>
        </p:txBody>
      </p:sp>
    </p:spTree>
    <p:extLst>
      <p:ext uri="{BB962C8B-B14F-4D97-AF65-F5344CB8AC3E}">
        <p14:creationId xmlns:p14="http://schemas.microsoft.com/office/powerpoint/2010/main" val="276475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36574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/>
              <a:t>Задачи, решаемые </a:t>
            </a:r>
            <a:r>
              <a:rPr lang="ru-RU" sz="3200" b="1" dirty="0" err="1"/>
              <a:t>сверточными</a:t>
            </a:r>
            <a:r>
              <a:rPr lang="ru-RU" sz="3200" b="1" dirty="0"/>
              <a:t> сетями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31800" y="906145"/>
            <a:ext cx="83185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Неклассические задачи</a:t>
            </a:r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/>
            </a:r>
            <a:br>
              <a:rPr lang="ru-RU" sz="2000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266825"/>
            <a:ext cx="7886700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Повышение разрешения</a:t>
            </a:r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637549" y="1260261"/>
            <a:ext cx="27202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Классификация действий </a:t>
            </a:r>
            <a:br>
              <a:rPr lang="ru-RU" dirty="0"/>
            </a:br>
            <a:r>
              <a:rPr lang="ru-RU" dirty="0"/>
              <a:t>на фотографиях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38125" y="3850713"/>
            <a:ext cx="5635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Преобразование черно-белого изображения в цветное</a:t>
            </a:r>
          </a:p>
        </p:txBody>
      </p:sp>
      <p:pic>
        <p:nvPicPr>
          <p:cNvPr id="11266" name="Picture 2" descr="https://habrastorage.org/files/52a/4e2/3c4/52a4e23c4b964834a3993e73ecd49b7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583427"/>
            <a:ext cx="4651375" cy="218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habrastorage.org/files/cf7/57d/209/cf757d20909e4cb3b62cf11446e55c3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4361657"/>
            <a:ext cx="6047578" cy="201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habrastorage.org/webt/o0/jp/uo/o0jpuowfdwhpy2sagmyzt9rm1og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4" y="1893324"/>
            <a:ext cx="3327403" cy="18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71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Задачи, решаемые </a:t>
            </a:r>
            <a:r>
              <a:rPr lang="ru-RU" sz="2800" b="1" dirty="0" err="1"/>
              <a:t>сверточными</a:t>
            </a:r>
            <a:r>
              <a:rPr lang="ru-RU" sz="2800" b="1" dirty="0"/>
              <a:t> сетями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ru-RU" sz="1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27" y="1032598"/>
            <a:ext cx="8518627" cy="480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5988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5973</TotalTime>
  <Words>1804</Words>
  <Application>Microsoft Office PowerPoint</Application>
  <PresentationFormat>Экран (4:3)</PresentationFormat>
  <Paragraphs>354</Paragraphs>
  <Slides>54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60" baseType="lpstr">
      <vt:lpstr>-apple-system</vt:lpstr>
      <vt:lpstr>Arial</vt:lpstr>
      <vt:lpstr>Calibri</vt:lpstr>
      <vt:lpstr>Calibri Light</vt:lpstr>
      <vt:lpstr>Cambria Math</vt:lpstr>
      <vt:lpstr>Тема Office</vt:lpstr>
      <vt:lpstr>Сверточные нейронные сети </vt:lpstr>
      <vt:lpstr>Особенности сверточных нейронных сетей.</vt:lpstr>
      <vt:lpstr>Определение сверточной нейронной сети</vt:lpstr>
      <vt:lpstr>Сверточные нейронные сети. Общая структура</vt:lpstr>
      <vt:lpstr>Задачи, решаемые сверточными сетями</vt:lpstr>
      <vt:lpstr>Задачи, решаемые сверточными сетями</vt:lpstr>
      <vt:lpstr>Задачи, решаемые сверточными сетями</vt:lpstr>
      <vt:lpstr>Задачи, решаемые сверточными сетями</vt:lpstr>
      <vt:lpstr>Задачи, решаемые сверточными сетями</vt:lpstr>
      <vt:lpstr>Сверточные нейронные сети. Общая структура</vt:lpstr>
      <vt:lpstr>Сверточные нейронные сети. Свертка</vt:lpstr>
      <vt:lpstr>Сверточные нейронные сети. Особенности свертки.</vt:lpstr>
      <vt:lpstr>Сверточные нейронные сети. Карта признаков</vt:lpstr>
      <vt:lpstr>Сверточные нейронные сети. RGB изображения</vt:lpstr>
      <vt:lpstr>Сверточные нейронные сети. Субдискретизация</vt:lpstr>
      <vt:lpstr>Основные архитектуры сверточных сетей классификации.</vt:lpstr>
      <vt:lpstr>Архитектуры нейронных сетей</vt:lpstr>
      <vt:lpstr>Архитектуры нейронных сетей. AlexNet</vt:lpstr>
      <vt:lpstr>Архитектуры нейронных сетей. ZFNet</vt:lpstr>
      <vt:lpstr>Архитектуры нейронных сетей. VGGNet</vt:lpstr>
      <vt:lpstr>Архитектуры нейронных сетей. VGGNet</vt:lpstr>
      <vt:lpstr>Архитектуры нейронных сетей. Google Inception</vt:lpstr>
      <vt:lpstr>Архитектуры нейронных сетей. Google Inception</vt:lpstr>
      <vt:lpstr>Архитектуры нейронных сетей. Google Inception</vt:lpstr>
      <vt:lpstr>Архитектуры нейронных сетей. Google Inception 2,3</vt:lpstr>
      <vt:lpstr>Архитектуры нейронных сетей. Google Inception V4</vt:lpstr>
      <vt:lpstr>Архитектуры нейронных сетей. ResNet</vt:lpstr>
      <vt:lpstr>Архитектуры нейронных сетей . ResNet</vt:lpstr>
      <vt:lpstr>Архитектуры нейронных сетей. ResNet</vt:lpstr>
      <vt:lpstr>Архитектуры нейронных сетей. DenseNet</vt:lpstr>
      <vt:lpstr>Архитектуры нейронных сетей . ResNet-Inception</vt:lpstr>
      <vt:lpstr>Архитектуры нейронных сетей. Google Inception ResNet</vt:lpstr>
      <vt:lpstr>Mobile Net</vt:lpstr>
      <vt:lpstr>Mobile Net V2</vt:lpstr>
      <vt:lpstr>Архитектуры нейронных сетей. сравнение</vt:lpstr>
      <vt:lpstr>Задача определения объектов.</vt:lpstr>
      <vt:lpstr>Определение объектов. R-CNN</vt:lpstr>
      <vt:lpstr>Определение объектов. R-CNN</vt:lpstr>
      <vt:lpstr>Определение объектов. R-CNN</vt:lpstr>
      <vt:lpstr>Определение объектов. Fast-R-CNN</vt:lpstr>
      <vt:lpstr>Определение объектов. Faster R-CNN</vt:lpstr>
      <vt:lpstr>Определение объектов. YOLO</vt:lpstr>
      <vt:lpstr>Определение объектов. YOLO</vt:lpstr>
      <vt:lpstr>Определение объектов. YOLO и SSD</vt:lpstr>
      <vt:lpstr>Определение объектов. SSD</vt:lpstr>
      <vt:lpstr>Сверточные нейронные сети.  Архитектуры нейронных сетей. Сравнение</vt:lpstr>
      <vt:lpstr>Сверточные нейронные сети.  Архитектуры нейронных сетей. Сравнение</vt:lpstr>
      <vt:lpstr>Задача объектной сегментации.</vt:lpstr>
      <vt:lpstr>Сверточные нейронные сети.  Архитектуры нейронных сетей. Mask R-CNN</vt:lpstr>
      <vt:lpstr>Задача семантической сегментации.</vt:lpstr>
      <vt:lpstr>Задача семантической сегментации. DNN SegNet</vt:lpstr>
      <vt:lpstr>Задача семантической сегментации. UNET</vt:lpstr>
      <vt:lpstr>Задача семантической сегментации. DNN</vt:lpstr>
      <vt:lpstr>Задача семантической сегментации. DNN DeconvNet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Администратор</dc:creator>
  <cp:lastModifiedBy>Ronkin</cp:lastModifiedBy>
  <cp:revision>438</cp:revision>
  <dcterms:created xsi:type="dcterms:W3CDTF">2018-09-09T06:48:42Z</dcterms:created>
  <dcterms:modified xsi:type="dcterms:W3CDTF">2020-11-19T10:53:19Z</dcterms:modified>
</cp:coreProperties>
</file>